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3" r:id="rId5"/>
    <p:sldMasterId id="2147483670" r:id="rId6"/>
    <p:sldMasterId id="2147483684" r:id="rId7"/>
  </p:sldMasterIdLst>
  <p:notesMasterIdLst>
    <p:notesMasterId r:id="rId19"/>
  </p:notesMasterIdLst>
  <p:sldIdLst>
    <p:sldId id="318" r:id="rId8"/>
    <p:sldId id="382" r:id="rId9"/>
    <p:sldId id="420" r:id="rId10"/>
    <p:sldId id="2147473520" r:id="rId11"/>
    <p:sldId id="381" r:id="rId12"/>
    <p:sldId id="2147473524" r:id="rId13"/>
    <p:sldId id="2147473521" r:id="rId14"/>
    <p:sldId id="2147473526" r:id="rId15"/>
    <p:sldId id="2147473527" r:id="rId16"/>
    <p:sldId id="368" r:id="rId17"/>
    <p:sldId id="2147473525"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ssica Rogers (Swansea Bay UHB - WOD)" initials="JR(BUW" lastIdx="2" clrIdx="0">
    <p:extLst>
      <p:ext uri="{19B8F6BF-5375-455C-9EA6-DF929625EA0E}">
        <p15:presenceInfo xmlns:p15="http://schemas.microsoft.com/office/powerpoint/2012/main" userId="S::Jessica.Rogers4@wales.nhs.uk::8a664f5e-a74f-437e-b247-f20ef4b1660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85043" autoAdjust="0"/>
  </p:normalViewPr>
  <p:slideViewPr>
    <p:cSldViewPr snapToGrid="0">
      <p:cViewPr varScale="1">
        <p:scale>
          <a:sx n="63" d="100"/>
          <a:sy n="63" d="100"/>
        </p:scale>
        <p:origin x="804" y="56"/>
      </p:cViewPr>
      <p:guideLst/>
    </p:cSldViewPr>
  </p:slideViewPr>
  <p:notesTextViewPr>
    <p:cViewPr>
      <p:scale>
        <a:sx n="1" d="1"/>
        <a:sy n="1" d="1"/>
      </p:scale>
      <p:origin x="0" y="0"/>
    </p:cViewPr>
  </p:notesTextViewPr>
  <p:notesViewPr>
    <p:cSldViewPr snapToGrid="0">
      <p:cViewPr varScale="1">
        <p:scale>
          <a:sx n="54" d="100"/>
          <a:sy n="54" d="100"/>
        </p:scale>
        <p:origin x="1181" y="6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7049DB-AF46-4F5C-8F85-B13C3736440B}" type="datetimeFigureOut">
              <a:rPr lang="en-GB" smtClean="0"/>
              <a:t>24/09/2025</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B27943-41BC-4287-BC18-45251C48BA34}" type="slidenum">
              <a:rPr lang="en-GB" smtClean="0"/>
              <a:t>‹#›</a:t>
            </a:fld>
            <a:endParaRPr lang="en-GB" dirty="0"/>
          </a:p>
        </p:txBody>
      </p:sp>
    </p:spTree>
    <p:extLst>
      <p:ext uri="{BB962C8B-B14F-4D97-AF65-F5344CB8AC3E}">
        <p14:creationId xmlns:p14="http://schemas.microsoft.com/office/powerpoint/2010/main" val="513234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a:t>
            </a:r>
            <a:r>
              <a:rPr lang="en-GB" baseline="0" dirty="0"/>
              <a:t> can be used for presentations which are from a health board-wide perspective or for a whole HB audience as the graphic device to the right of the slide includes all four service group colours and red for the corporate team.</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625078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02017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7EA8FC-8CD7-3A8F-F6F7-66186221BB2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B5E745A-5E54-F6FE-A9A1-39E2D0D6CB6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5BA3CFD-746A-AD55-FCAF-8BE7CF8A181C}"/>
              </a:ext>
            </a:extLst>
          </p:cNvPr>
          <p:cNvSpPr>
            <a:spLocks noGrp="1"/>
          </p:cNvSpPr>
          <p:nvPr>
            <p:ph type="body" idx="1"/>
          </p:nvPr>
        </p:nvSpPr>
        <p:spPr>
          <a:xfrm>
            <a:off x="685800" y="4443413"/>
            <a:ext cx="5486400" cy="3600450"/>
          </a:xfrm>
        </p:spPr>
        <p:txBody>
          <a:bodyPr/>
          <a:lstStyle/>
          <a:p>
            <a:endParaRPr lang="en-GB" dirty="0"/>
          </a:p>
        </p:txBody>
      </p:sp>
      <p:sp>
        <p:nvSpPr>
          <p:cNvPr id="4" name="Slide Number Placeholder 3">
            <a:extLst>
              <a:ext uri="{FF2B5EF4-FFF2-40B4-BE49-F238E27FC236}">
                <a16:creationId xmlns:a16="http://schemas.microsoft.com/office/drawing/2014/main" id="{C6E3457C-EDA7-B506-1A06-6A2C60C81F25}"/>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162547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015314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189410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E1B68F-C91A-C7D7-74E3-90F1769AD05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A88D742-AA0B-5C36-DF73-82169A817E0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3811D27-7B4C-C9AD-70F0-840675EF68CB}"/>
              </a:ext>
            </a:extLst>
          </p:cNvPr>
          <p:cNvSpPr>
            <a:spLocks noGrp="1"/>
          </p:cNvSpPr>
          <p:nvPr>
            <p:ph type="body" idx="1"/>
          </p:nvPr>
        </p:nvSpPr>
        <p:spPr>
          <a:xfrm>
            <a:off x="685800" y="4443413"/>
            <a:ext cx="5486400" cy="3600450"/>
          </a:xfrm>
        </p:spPr>
        <p:txBody>
          <a:bodyPr/>
          <a:lstStyle/>
          <a:p>
            <a:endParaRPr lang="en-GB" dirty="0"/>
          </a:p>
        </p:txBody>
      </p:sp>
      <p:sp>
        <p:nvSpPr>
          <p:cNvPr id="4" name="Slide Number Placeholder 3">
            <a:extLst>
              <a:ext uri="{FF2B5EF4-FFF2-40B4-BE49-F238E27FC236}">
                <a16:creationId xmlns:a16="http://schemas.microsoft.com/office/drawing/2014/main" id="{AAE9E12B-87BA-10EC-837B-C03FA73DF9FD}"/>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228815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215912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A57E99-B6CE-31F0-74FB-B2C5F26DA25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2459FB7-5127-E73B-FB83-374C0B2C299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D4EB759-2355-5EF2-5674-0F6D1D933AD3}"/>
              </a:ext>
            </a:extLst>
          </p:cNvPr>
          <p:cNvSpPr>
            <a:spLocks noGrp="1"/>
          </p:cNvSpPr>
          <p:nvPr>
            <p:ph type="body" idx="1"/>
          </p:nvPr>
        </p:nvSpPr>
        <p:spPr>
          <a:xfrm>
            <a:off x="685800" y="4443413"/>
            <a:ext cx="5486400" cy="3600450"/>
          </a:xfrm>
        </p:spPr>
        <p:txBody>
          <a:bodyPr/>
          <a:lstStyle/>
          <a:p>
            <a:endParaRPr lang="en-GB" dirty="0"/>
          </a:p>
        </p:txBody>
      </p:sp>
      <p:sp>
        <p:nvSpPr>
          <p:cNvPr id="4" name="Slide Number Placeholder 3">
            <a:extLst>
              <a:ext uri="{FF2B5EF4-FFF2-40B4-BE49-F238E27FC236}">
                <a16:creationId xmlns:a16="http://schemas.microsoft.com/office/drawing/2014/main" id="{3114E144-97CD-4891-C8A0-4694BEB85FA7}"/>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107058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0333D6-3808-7FA7-32EB-FF6FBA9960B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689D3D7-9D22-2766-9673-31BC8DE4D3A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692811A-C265-3E87-7E9F-E500E4D02D33}"/>
              </a:ext>
            </a:extLst>
          </p:cNvPr>
          <p:cNvSpPr>
            <a:spLocks noGrp="1"/>
          </p:cNvSpPr>
          <p:nvPr>
            <p:ph type="body" idx="1"/>
          </p:nvPr>
        </p:nvSpPr>
        <p:spPr>
          <a:xfrm>
            <a:off x="685800" y="4443413"/>
            <a:ext cx="5486400" cy="3600450"/>
          </a:xfrm>
        </p:spPr>
        <p:txBody>
          <a:bodyPr/>
          <a:lstStyle/>
          <a:p>
            <a:endParaRPr lang="en-GB" dirty="0"/>
          </a:p>
        </p:txBody>
      </p:sp>
      <p:sp>
        <p:nvSpPr>
          <p:cNvPr id="4" name="Slide Number Placeholder 3">
            <a:extLst>
              <a:ext uri="{FF2B5EF4-FFF2-40B4-BE49-F238E27FC236}">
                <a16:creationId xmlns:a16="http://schemas.microsoft.com/office/drawing/2014/main" id="{A13D26F4-34CD-40EC-E2FB-85903441FA04}"/>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057124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0333D6-3808-7FA7-32EB-FF6FBA9960B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689D3D7-9D22-2766-9673-31BC8DE4D3A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692811A-C265-3E87-7E9F-E500E4D02D33}"/>
              </a:ext>
            </a:extLst>
          </p:cNvPr>
          <p:cNvSpPr>
            <a:spLocks noGrp="1"/>
          </p:cNvSpPr>
          <p:nvPr>
            <p:ph type="body" idx="1"/>
          </p:nvPr>
        </p:nvSpPr>
        <p:spPr>
          <a:xfrm>
            <a:off x="685800" y="4443413"/>
            <a:ext cx="5486400" cy="3600450"/>
          </a:xfrm>
        </p:spPr>
        <p:txBody>
          <a:bodyPr/>
          <a:lstStyle/>
          <a:p>
            <a:endParaRPr lang="en-GB" dirty="0"/>
          </a:p>
        </p:txBody>
      </p:sp>
      <p:sp>
        <p:nvSpPr>
          <p:cNvPr id="4" name="Slide Number Placeholder 3">
            <a:extLst>
              <a:ext uri="{FF2B5EF4-FFF2-40B4-BE49-F238E27FC236}">
                <a16:creationId xmlns:a16="http://schemas.microsoft.com/office/drawing/2014/main" id="{A13D26F4-34CD-40EC-E2FB-85903441FA04}"/>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178686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0333D6-3808-7FA7-32EB-FF6FBA9960B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689D3D7-9D22-2766-9673-31BC8DE4D3A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692811A-C265-3E87-7E9F-E500E4D02D33}"/>
              </a:ext>
            </a:extLst>
          </p:cNvPr>
          <p:cNvSpPr>
            <a:spLocks noGrp="1"/>
          </p:cNvSpPr>
          <p:nvPr>
            <p:ph type="body" idx="1"/>
          </p:nvPr>
        </p:nvSpPr>
        <p:spPr>
          <a:xfrm>
            <a:off x="685800" y="4443413"/>
            <a:ext cx="5486400" cy="3600450"/>
          </a:xfrm>
        </p:spPr>
        <p:txBody>
          <a:bodyPr/>
          <a:lstStyle/>
          <a:p>
            <a:endParaRPr lang="en-GB" dirty="0"/>
          </a:p>
        </p:txBody>
      </p:sp>
      <p:sp>
        <p:nvSpPr>
          <p:cNvPr id="4" name="Slide Number Placeholder 3">
            <a:extLst>
              <a:ext uri="{FF2B5EF4-FFF2-40B4-BE49-F238E27FC236}">
                <a16:creationId xmlns:a16="http://schemas.microsoft.com/office/drawing/2014/main" id="{A13D26F4-34CD-40EC-E2FB-85903441FA04}"/>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107927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7206FCB2-624B-4E88-8C14-13EE2E2B4159}" type="datetimeFigureOut">
              <a:rPr lang="en-GB" smtClean="0"/>
              <a:t>24/09/2025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24117771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206FCB2-624B-4E88-8C14-13EE2E2B4159}" type="datetimeFigureOut">
              <a:rPr lang="en-GB" smtClean="0"/>
              <a:t>24/09/2025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38022214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206FCB2-624B-4E88-8C14-13EE2E2B4159}" type="datetimeFigureOut">
              <a:rPr lang="en-GB" smtClean="0"/>
              <a:t>24/09/2025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21854695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397095" y="502509"/>
            <a:ext cx="7454784" cy="338857"/>
          </a:xfrm>
          <a:prstGeom prst="rect">
            <a:avLst/>
          </a:prstGeom>
        </p:spPr>
        <p:txBody>
          <a:bodyPr/>
          <a:lstStyle>
            <a:lvl1pPr marL="0" indent="0">
              <a:buFontTx/>
              <a:buNone/>
              <a:defRPr sz="2426"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458704" y="1565287"/>
            <a:ext cx="10556853" cy="3804438"/>
          </a:xfrm>
          <a:prstGeom prst="rect">
            <a:avLst/>
          </a:prstGeom>
        </p:spPr>
        <p:txBody>
          <a:bodyPr/>
          <a:lstStyle>
            <a:lvl1pPr marL="0" indent="0">
              <a:buFontTx/>
              <a:buNone/>
              <a:defRPr sz="1092"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4408" y="5878960"/>
            <a:ext cx="11166645" cy="692416"/>
          </a:xfrm>
          <a:prstGeom prst="rect">
            <a:avLst/>
          </a:prstGeom>
        </p:spPr>
      </p:pic>
    </p:spTree>
    <p:extLst>
      <p:ext uri="{BB962C8B-B14F-4D97-AF65-F5344CB8AC3E}">
        <p14:creationId xmlns:p14="http://schemas.microsoft.com/office/powerpoint/2010/main" val="26078897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5278515" y="2879736"/>
            <a:ext cx="10347851" cy="8448125"/>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8603605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312989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8466819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397599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7440782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323794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5278515" y="2879736"/>
            <a:ext cx="10347851" cy="8448125"/>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175197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206FCB2-624B-4E88-8C14-13EE2E2B4159}" type="datetimeFigureOut">
              <a:rPr lang="en-GB" smtClean="0"/>
              <a:t>24/09/2025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22630730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5148444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390918" y="2613769"/>
            <a:ext cx="5822125" cy="1704268"/>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sz="4124" kern="0" dirty="0" err="1"/>
              <a:t>Example</a:t>
            </a:r>
            <a:r>
              <a:rPr lang="pt-BR" sz="4124" kern="0" dirty="0"/>
              <a:t> </a:t>
            </a:r>
            <a:r>
              <a:rPr lang="pt-BR" sz="4124" kern="0" dirty="0" err="1"/>
              <a:t>Title</a:t>
            </a:r>
            <a:r>
              <a:rPr lang="pt-BR" sz="4124" kern="0" dirty="0"/>
              <a:t> </a:t>
            </a:r>
            <a:r>
              <a:rPr lang="pt-BR" sz="4124" kern="0" dirty="0" err="1"/>
              <a:t>Text</a:t>
            </a:r>
            <a:endParaRPr lang="pt-BR" sz="4124"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3415419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837920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37624719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3063280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397095" y="502509"/>
            <a:ext cx="7454784" cy="338857"/>
          </a:xfrm>
          <a:prstGeom prst="rect">
            <a:avLst/>
          </a:prstGeom>
        </p:spPr>
        <p:txBody>
          <a:bodyPr/>
          <a:lstStyle>
            <a:lvl1pPr marL="0" indent="0">
              <a:buFontTx/>
              <a:buNone/>
              <a:defRPr sz="2426"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458704" y="1565287"/>
            <a:ext cx="10556853" cy="3804438"/>
          </a:xfrm>
          <a:prstGeom prst="rect">
            <a:avLst/>
          </a:prstGeom>
        </p:spPr>
        <p:txBody>
          <a:bodyPr/>
          <a:lstStyle>
            <a:lvl1pPr marL="0" indent="0">
              <a:buFontTx/>
              <a:buNone/>
              <a:defRPr sz="1092"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458260" y="5659882"/>
            <a:ext cx="2238184" cy="692416"/>
          </a:xfrm>
          <a:prstGeom prst="rect">
            <a:avLst/>
          </a:prstGeom>
        </p:spPr>
      </p:pic>
    </p:spTree>
    <p:extLst>
      <p:ext uri="{BB962C8B-B14F-4D97-AF65-F5344CB8AC3E}">
        <p14:creationId xmlns:p14="http://schemas.microsoft.com/office/powerpoint/2010/main" val="78090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397095" y="502509"/>
            <a:ext cx="7454784" cy="338857"/>
          </a:xfrm>
          <a:prstGeom prst="rect">
            <a:avLst/>
          </a:prstGeom>
        </p:spPr>
        <p:txBody>
          <a:bodyPr/>
          <a:lstStyle>
            <a:lvl1pPr marL="0" indent="0">
              <a:buFontTx/>
              <a:buNone/>
              <a:defRPr sz="2426"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458704" y="1565287"/>
            <a:ext cx="10556853" cy="3804438"/>
          </a:xfrm>
          <a:prstGeom prst="rect">
            <a:avLst/>
          </a:prstGeom>
        </p:spPr>
        <p:txBody>
          <a:bodyPr/>
          <a:lstStyle>
            <a:lvl1pPr marL="0" indent="0">
              <a:buFontTx/>
              <a:buNone/>
              <a:defRPr sz="1092"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4408" y="5878960"/>
            <a:ext cx="11166645" cy="692416"/>
          </a:xfrm>
          <a:prstGeom prst="rect">
            <a:avLst/>
          </a:prstGeom>
        </p:spPr>
      </p:pic>
    </p:spTree>
    <p:extLst>
      <p:ext uri="{BB962C8B-B14F-4D97-AF65-F5344CB8AC3E}">
        <p14:creationId xmlns:p14="http://schemas.microsoft.com/office/powerpoint/2010/main" val="21561441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206FCB2-624B-4E88-8C14-13EE2E2B4159}" type="datetimeFigureOut">
              <a:rPr lang="en-GB" smtClean="0"/>
              <a:t>24/09/2025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5482272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7206FCB2-624B-4E88-8C14-13EE2E2B4159}" type="datetimeFigureOut">
              <a:rPr lang="en-GB" smtClean="0"/>
              <a:t>24/09/2025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34830654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7206FCB2-624B-4E88-8C14-13EE2E2B4159}" type="datetimeFigureOut">
              <a:rPr lang="en-GB" smtClean="0"/>
              <a:t>24/09/2025</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32009926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7206FCB2-624B-4E88-8C14-13EE2E2B4159}" type="datetimeFigureOut">
              <a:rPr lang="en-GB" smtClean="0"/>
              <a:t>24/09/2025</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6212519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06FCB2-624B-4E88-8C14-13EE2E2B4159}" type="datetimeFigureOut">
              <a:rPr lang="en-GB" smtClean="0"/>
              <a:t>24/09/2025</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41373974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206FCB2-624B-4E88-8C14-13EE2E2B4159}" type="datetimeFigureOut">
              <a:rPr lang="en-GB" smtClean="0"/>
              <a:t>24/09/2025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11422690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206FCB2-624B-4E88-8C14-13EE2E2B4159}" type="datetimeFigureOut">
              <a:rPr lang="en-GB" smtClean="0"/>
              <a:t>24/09/2025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28145935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15.xml"/><Relationship Id="rId7"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21.xml"/><Relationship Id="rId7" Type="http://schemas.openxmlformats.org/officeDocument/2006/relationships/theme" Target="../theme/theme3.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 Id="rId9" Type="http://schemas.openxmlformats.org/officeDocument/2006/relationships/image" Target="../media/image6.emf"/></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26.xml"/><Relationship Id="rId1"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06FCB2-624B-4E88-8C14-13EE2E2B4159}" type="datetimeFigureOut">
              <a:rPr lang="en-GB" smtClean="0"/>
              <a:t>24/09/2025</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7CF2D4-E9EF-4973-837F-02C95BA8F2A6}" type="slidenum">
              <a:rPr lang="en-GB" smtClean="0"/>
              <a:t>‹#›</a:t>
            </a:fld>
            <a:endParaRPr lang="en-GB" dirty="0"/>
          </a:p>
        </p:txBody>
      </p:sp>
    </p:spTree>
    <p:extLst>
      <p:ext uri="{BB962C8B-B14F-4D97-AF65-F5344CB8AC3E}">
        <p14:creationId xmlns:p14="http://schemas.microsoft.com/office/powerpoint/2010/main" val="4174229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270"/>
            <a:ext cx="12192000" cy="6858156"/>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1092" dirty="0">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9171140" y="455556"/>
            <a:ext cx="2562601" cy="653217"/>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440836" y="5659882"/>
            <a:ext cx="2238185" cy="692416"/>
          </a:xfrm>
          <a:prstGeom prst="rect">
            <a:avLst/>
          </a:prstGeom>
        </p:spPr>
      </p:pic>
    </p:spTree>
    <p:extLst>
      <p:ext uri="{BB962C8B-B14F-4D97-AF65-F5344CB8AC3E}">
        <p14:creationId xmlns:p14="http://schemas.microsoft.com/office/powerpoint/2010/main" val="915911429"/>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Lst>
  <p:txStyles>
    <p:titleStyle>
      <a:lvl1pPr>
        <a:defRPr>
          <a:latin typeface="+mj-lt"/>
          <a:ea typeface="+mj-ea"/>
          <a:cs typeface="+mj-cs"/>
        </a:defRPr>
      </a:lvl1pPr>
    </p:titleStyle>
    <p:body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bodyStyle>
    <p:other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458260" y="5659882"/>
            <a:ext cx="2238184" cy="692416"/>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9113173" y="448588"/>
            <a:ext cx="2620568" cy="667994"/>
          </a:xfrm>
          <a:prstGeom prst="rect">
            <a:avLst/>
          </a:prstGeom>
        </p:spPr>
      </p:pic>
    </p:spTree>
    <p:extLst>
      <p:ext uri="{BB962C8B-B14F-4D97-AF65-F5344CB8AC3E}">
        <p14:creationId xmlns:p14="http://schemas.microsoft.com/office/powerpoint/2010/main" val="125111459"/>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Lst>
  <p:txStyles>
    <p:titleStyle>
      <a:lvl1pPr>
        <a:defRPr>
          <a:latin typeface="+mj-lt"/>
          <a:ea typeface="+mj-ea"/>
          <a:cs typeface="+mj-cs"/>
        </a:defRPr>
      </a:lvl1pPr>
    </p:titleStyle>
    <p:body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bodyStyle>
    <p:other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6134856"/>
      </p:ext>
    </p:extLst>
  </p:cSld>
  <p:clrMap bg1="lt1" tx1="dk1" bg2="lt2" tx2="dk2" accent1="accent1" accent2="accent2" accent3="accent3" accent4="accent4" accent5="accent5" accent6="accent6" hlink="hlink" folHlink="folHlink"/>
  <p:sldLayoutIdLst>
    <p:sldLayoutId id="2147483685" r:id="rId1"/>
    <p:sldLayoutId id="2147483686" r:id="rId2"/>
  </p:sldLayoutIdLst>
  <p:txStyles>
    <p:titleStyle>
      <a:lvl1pPr algn="l" defTabSz="554492" rtl="0" eaLnBrk="1" latinLnBrk="0" hangingPunct="1">
        <a:lnSpc>
          <a:spcPct val="90000"/>
        </a:lnSpc>
        <a:spcBef>
          <a:spcPct val="0"/>
        </a:spcBef>
        <a:buNone/>
        <a:defRPr sz="2668" kern="1200">
          <a:solidFill>
            <a:schemeClr val="tx1"/>
          </a:solidFill>
          <a:latin typeface="+mj-lt"/>
          <a:ea typeface="+mj-ea"/>
          <a:cs typeface="+mj-cs"/>
        </a:defRPr>
      </a:lvl1pPr>
    </p:titleStyle>
    <p:bodyStyle>
      <a:lvl1pPr marL="138623" indent="-138623" algn="l" defTabSz="554492" rtl="0" eaLnBrk="1" latinLnBrk="0" hangingPunct="1">
        <a:lnSpc>
          <a:spcPct val="90000"/>
        </a:lnSpc>
        <a:spcBef>
          <a:spcPts val="606"/>
        </a:spcBef>
        <a:buFont typeface="Arial" panose="020B0604020202020204" pitchFamily="34" charset="0"/>
        <a:buChar char="•"/>
        <a:defRPr sz="1698" kern="1200">
          <a:solidFill>
            <a:schemeClr val="tx1"/>
          </a:solidFill>
          <a:latin typeface="+mn-lt"/>
          <a:ea typeface="+mn-ea"/>
          <a:cs typeface="+mn-cs"/>
        </a:defRPr>
      </a:lvl1pPr>
      <a:lvl2pPr marL="415869" indent="-138623" algn="l" defTabSz="554492" rtl="0" eaLnBrk="1" latinLnBrk="0" hangingPunct="1">
        <a:lnSpc>
          <a:spcPct val="90000"/>
        </a:lnSpc>
        <a:spcBef>
          <a:spcPts val="303"/>
        </a:spcBef>
        <a:buFont typeface="Arial" panose="020B0604020202020204" pitchFamily="34" charset="0"/>
        <a:buChar char="•"/>
        <a:defRPr sz="1455" kern="1200">
          <a:solidFill>
            <a:schemeClr val="tx1"/>
          </a:solidFill>
          <a:latin typeface="+mn-lt"/>
          <a:ea typeface="+mn-ea"/>
          <a:cs typeface="+mn-cs"/>
        </a:defRPr>
      </a:lvl2pPr>
      <a:lvl3pPr marL="693115" indent="-138623" algn="l" defTabSz="554492" rtl="0" eaLnBrk="1" latinLnBrk="0" hangingPunct="1">
        <a:lnSpc>
          <a:spcPct val="90000"/>
        </a:lnSpc>
        <a:spcBef>
          <a:spcPts val="303"/>
        </a:spcBef>
        <a:buFont typeface="Arial" panose="020B0604020202020204" pitchFamily="34" charset="0"/>
        <a:buChar char="•"/>
        <a:defRPr sz="1213" kern="1200">
          <a:solidFill>
            <a:schemeClr val="tx1"/>
          </a:solidFill>
          <a:latin typeface="+mn-lt"/>
          <a:ea typeface="+mn-ea"/>
          <a:cs typeface="+mn-cs"/>
        </a:defRPr>
      </a:lvl3pPr>
      <a:lvl4pPr marL="970361"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4pPr>
      <a:lvl5pPr marL="1247607"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5pPr>
      <a:lvl6pPr marL="1524853"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6pPr>
      <a:lvl7pPr marL="1802100"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7pPr>
      <a:lvl8pPr marL="2079346"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8pPr>
      <a:lvl9pPr marL="2356592"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9pPr>
    </p:bodyStyle>
    <p:otherStyle>
      <a:defPPr>
        <a:defRPr lang="pt-BR"/>
      </a:defPPr>
      <a:lvl1pPr marL="0" algn="l" defTabSz="554492" rtl="0" eaLnBrk="1" latinLnBrk="0" hangingPunct="1">
        <a:defRPr sz="1092" kern="1200">
          <a:solidFill>
            <a:schemeClr val="tx1"/>
          </a:solidFill>
          <a:latin typeface="+mn-lt"/>
          <a:ea typeface="+mn-ea"/>
          <a:cs typeface="+mn-cs"/>
        </a:defRPr>
      </a:lvl1pPr>
      <a:lvl2pPr marL="277246" algn="l" defTabSz="554492" rtl="0" eaLnBrk="1" latinLnBrk="0" hangingPunct="1">
        <a:defRPr sz="1092" kern="1200">
          <a:solidFill>
            <a:schemeClr val="tx1"/>
          </a:solidFill>
          <a:latin typeface="+mn-lt"/>
          <a:ea typeface="+mn-ea"/>
          <a:cs typeface="+mn-cs"/>
        </a:defRPr>
      </a:lvl2pPr>
      <a:lvl3pPr marL="554492" algn="l" defTabSz="554492" rtl="0" eaLnBrk="1" latinLnBrk="0" hangingPunct="1">
        <a:defRPr sz="1092" kern="1200">
          <a:solidFill>
            <a:schemeClr val="tx1"/>
          </a:solidFill>
          <a:latin typeface="+mn-lt"/>
          <a:ea typeface="+mn-ea"/>
          <a:cs typeface="+mn-cs"/>
        </a:defRPr>
      </a:lvl3pPr>
      <a:lvl4pPr marL="831738" algn="l" defTabSz="554492" rtl="0" eaLnBrk="1" latinLnBrk="0" hangingPunct="1">
        <a:defRPr sz="1092" kern="1200">
          <a:solidFill>
            <a:schemeClr val="tx1"/>
          </a:solidFill>
          <a:latin typeface="+mn-lt"/>
          <a:ea typeface="+mn-ea"/>
          <a:cs typeface="+mn-cs"/>
        </a:defRPr>
      </a:lvl4pPr>
      <a:lvl5pPr marL="1108984" algn="l" defTabSz="554492" rtl="0" eaLnBrk="1" latinLnBrk="0" hangingPunct="1">
        <a:defRPr sz="1092" kern="1200">
          <a:solidFill>
            <a:schemeClr val="tx1"/>
          </a:solidFill>
          <a:latin typeface="+mn-lt"/>
          <a:ea typeface="+mn-ea"/>
          <a:cs typeface="+mn-cs"/>
        </a:defRPr>
      </a:lvl5pPr>
      <a:lvl6pPr marL="1386230" algn="l" defTabSz="554492" rtl="0" eaLnBrk="1" latinLnBrk="0" hangingPunct="1">
        <a:defRPr sz="1092" kern="1200">
          <a:solidFill>
            <a:schemeClr val="tx1"/>
          </a:solidFill>
          <a:latin typeface="+mn-lt"/>
          <a:ea typeface="+mn-ea"/>
          <a:cs typeface="+mn-cs"/>
        </a:defRPr>
      </a:lvl6pPr>
      <a:lvl7pPr marL="1663476" algn="l" defTabSz="554492" rtl="0" eaLnBrk="1" latinLnBrk="0" hangingPunct="1">
        <a:defRPr sz="1092" kern="1200">
          <a:solidFill>
            <a:schemeClr val="tx1"/>
          </a:solidFill>
          <a:latin typeface="+mn-lt"/>
          <a:ea typeface="+mn-ea"/>
          <a:cs typeface="+mn-cs"/>
        </a:defRPr>
      </a:lvl7pPr>
      <a:lvl8pPr marL="1940723" algn="l" defTabSz="554492" rtl="0" eaLnBrk="1" latinLnBrk="0" hangingPunct="1">
        <a:defRPr sz="1092" kern="1200">
          <a:solidFill>
            <a:schemeClr val="tx1"/>
          </a:solidFill>
          <a:latin typeface="+mn-lt"/>
          <a:ea typeface="+mn-ea"/>
          <a:cs typeface="+mn-cs"/>
        </a:defRPr>
      </a:lvl8pPr>
      <a:lvl9pPr marL="2217969" algn="l" defTabSz="554492" rtl="0" eaLnBrk="1" latinLnBrk="0" hangingPunct="1">
        <a:defRPr sz="109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350278" y="1120249"/>
            <a:ext cx="10556853" cy="1704268"/>
          </a:xfrm>
        </p:spPr>
        <p:txBody>
          <a:bodyPr lIns="91440" tIns="45720" rIns="91440" bIns="45720" anchor="t"/>
          <a:lstStyle/>
          <a:p>
            <a:r>
              <a:rPr lang="pt-BR" dirty="0"/>
              <a:t>Workforce &amp; OD Committee</a:t>
            </a:r>
          </a:p>
          <a:p>
            <a:r>
              <a:rPr lang="pt-BR" dirty="0"/>
              <a:t>2nd October 2025</a:t>
            </a:r>
          </a:p>
          <a:p>
            <a:endParaRPr lang="pt-BR" dirty="0"/>
          </a:p>
          <a:p>
            <a:r>
              <a:rPr lang="pt-BR" sz="4100" dirty="0"/>
              <a:t>Primary, Community Care &amp; Therapies - Sickness Absence Management</a:t>
            </a:r>
          </a:p>
          <a:p>
            <a:endParaRPr lang="pt-BR" dirty="0"/>
          </a:p>
        </p:txBody>
      </p:sp>
    </p:spTree>
    <p:extLst>
      <p:ext uri="{BB962C8B-B14F-4D97-AF65-F5344CB8AC3E}">
        <p14:creationId xmlns:p14="http://schemas.microsoft.com/office/powerpoint/2010/main" val="32896576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97495" y="502716"/>
            <a:ext cx="11527798" cy="219370"/>
          </a:xfrm>
        </p:spPr>
        <p:txBody>
          <a:bodyPr>
            <a:noAutofit/>
          </a:bodyPr>
          <a:lstStyle/>
          <a:p>
            <a:r>
              <a:rPr lang="pt-BR" sz="4000" dirty="0"/>
              <a:t>Primary Care &amp; Therapies Action Plan</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484115" y="1526915"/>
            <a:ext cx="10556112" cy="4286577"/>
          </a:xfrm>
        </p:spPr>
        <p:txBody>
          <a:bodyPr>
            <a:normAutofit/>
          </a:bodyPr>
          <a:lstStyle/>
          <a:p>
            <a:endParaRPr lang="pt-BR" sz="2400" dirty="0"/>
          </a:p>
          <a:p>
            <a:pPr marL="457179" indent="-457179">
              <a:buFont typeface="Arial" panose="020B0604020202020204" pitchFamily="34" charset="0"/>
              <a:buChar char="•"/>
            </a:pPr>
            <a:endParaRPr lang="pt-BR" sz="2400" dirty="0"/>
          </a:p>
        </p:txBody>
      </p:sp>
      <p:graphicFrame>
        <p:nvGraphicFramePr>
          <p:cNvPr id="4" name="Table 3">
            <a:extLst>
              <a:ext uri="{FF2B5EF4-FFF2-40B4-BE49-F238E27FC236}">
                <a16:creationId xmlns:a16="http://schemas.microsoft.com/office/drawing/2014/main" id="{6001D3BF-4078-55B6-C422-5B4D0B2CBE4C}"/>
              </a:ext>
            </a:extLst>
          </p:cNvPr>
          <p:cNvGraphicFramePr>
            <a:graphicFrameLocks noGrp="1"/>
          </p:cNvGraphicFramePr>
          <p:nvPr>
            <p:extLst>
              <p:ext uri="{D42A27DB-BD31-4B8C-83A1-F6EECF244321}">
                <p14:modId xmlns:p14="http://schemas.microsoft.com/office/powerpoint/2010/main" val="4145295891"/>
              </p:ext>
            </p:extLst>
          </p:nvPr>
        </p:nvGraphicFramePr>
        <p:xfrm>
          <a:off x="612570" y="1279910"/>
          <a:ext cx="10515598" cy="4298179"/>
        </p:xfrm>
        <a:graphic>
          <a:graphicData uri="http://schemas.openxmlformats.org/drawingml/2006/table">
            <a:tbl>
              <a:tblPr/>
              <a:tblGrid>
                <a:gridCol w="3084707">
                  <a:extLst>
                    <a:ext uri="{9D8B030D-6E8A-4147-A177-3AD203B41FA5}">
                      <a16:colId xmlns:a16="http://schemas.microsoft.com/office/drawing/2014/main" val="1518582344"/>
                    </a:ext>
                  </a:extLst>
                </a:gridCol>
                <a:gridCol w="1586702">
                  <a:extLst>
                    <a:ext uri="{9D8B030D-6E8A-4147-A177-3AD203B41FA5}">
                      <a16:colId xmlns:a16="http://schemas.microsoft.com/office/drawing/2014/main" val="3200380878"/>
                    </a:ext>
                  </a:extLst>
                </a:gridCol>
                <a:gridCol w="1586702">
                  <a:extLst>
                    <a:ext uri="{9D8B030D-6E8A-4147-A177-3AD203B41FA5}">
                      <a16:colId xmlns:a16="http://schemas.microsoft.com/office/drawing/2014/main" val="2925355764"/>
                    </a:ext>
                  </a:extLst>
                </a:gridCol>
                <a:gridCol w="1172780">
                  <a:extLst>
                    <a:ext uri="{9D8B030D-6E8A-4147-A177-3AD203B41FA5}">
                      <a16:colId xmlns:a16="http://schemas.microsoft.com/office/drawing/2014/main" val="3008498002"/>
                    </a:ext>
                  </a:extLst>
                </a:gridCol>
                <a:gridCol w="3084707">
                  <a:extLst>
                    <a:ext uri="{9D8B030D-6E8A-4147-A177-3AD203B41FA5}">
                      <a16:colId xmlns:a16="http://schemas.microsoft.com/office/drawing/2014/main" val="2062627303"/>
                    </a:ext>
                  </a:extLst>
                </a:gridCol>
              </a:tblGrid>
              <a:tr h="149402">
                <a:tc rowSpan="2">
                  <a:txBody>
                    <a:bodyPr/>
                    <a:lstStyle/>
                    <a:p>
                      <a:pPr algn="l" fontAlgn="t">
                        <a:buNone/>
                      </a:pPr>
                      <a:r>
                        <a:rPr lang="en-GB" sz="900" b="1" i="0" u="none" strike="noStrike">
                          <a:solidFill>
                            <a:srgbClr val="000000"/>
                          </a:solidFill>
                          <a:effectLst/>
                          <a:latin typeface="Aptos" panose="020B0004020202020204" pitchFamily="34" charset="0"/>
                        </a:rPr>
                        <a:t>Action</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rowSpan="2">
                  <a:txBody>
                    <a:bodyPr/>
                    <a:lstStyle/>
                    <a:p>
                      <a:pPr algn="l" fontAlgn="t">
                        <a:buNone/>
                      </a:pPr>
                      <a:r>
                        <a:rPr lang="en-GB" sz="900" b="1" i="0" u="none" strike="noStrike">
                          <a:solidFill>
                            <a:srgbClr val="000000"/>
                          </a:solidFill>
                          <a:effectLst/>
                          <a:latin typeface="Aptos" panose="020B0004020202020204" pitchFamily="34" charset="0"/>
                        </a:rPr>
                        <a:t>Impact/Risk</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rowSpan="2">
                  <a:txBody>
                    <a:bodyPr/>
                    <a:lstStyle/>
                    <a:p>
                      <a:pPr algn="l" fontAlgn="t">
                        <a:buNone/>
                      </a:pPr>
                      <a:r>
                        <a:rPr lang="en-GB" sz="900" b="1" i="0" u="none" strike="noStrike">
                          <a:solidFill>
                            <a:srgbClr val="000000"/>
                          </a:solidFill>
                          <a:effectLst/>
                          <a:latin typeface="Aptos" panose="020B0004020202020204" pitchFamily="34" charset="0"/>
                        </a:rPr>
                        <a:t>Date</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rowSpan="2">
                  <a:txBody>
                    <a:bodyPr/>
                    <a:lstStyle/>
                    <a:p>
                      <a:pPr algn="l" fontAlgn="t">
                        <a:buNone/>
                      </a:pPr>
                      <a:r>
                        <a:rPr lang="en-GB" sz="900" b="1" i="0" u="none" strike="noStrike">
                          <a:solidFill>
                            <a:srgbClr val="000000"/>
                          </a:solidFill>
                          <a:effectLst/>
                          <a:latin typeface="Aptos" panose="020B0004020202020204" pitchFamily="34" charset="0"/>
                        </a:rPr>
                        <a:t>RAG Status</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l" fontAlgn="t">
                        <a:buNone/>
                      </a:pPr>
                      <a:r>
                        <a:rPr lang="en-GB" sz="900" b="1" i="0" u="none" strike="noStrike">
                          <a:solidFill>
                            <a:srgbClr val="000000"/>
                          </a:solidFill>
                          <a:effectLst/>
                          <a:latin typeface="Aptos" panose="020B0004020202020204" pitchFamily="34" charset="0"/>
                        </a:rPr>
                        <a:t>Comments/</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9CC2E5"/>
                    </a:solidFill>
                  </a:tcPr>
                </a:tc>
                <a:extLst>
                  <a:ext uri="{0D108BD9-81ED-4DB2-BD59-A6C34878D82A}">
                    <a16:rowId xmlns:a16="http://schemas.microsoft.com/office/drawing/2014/main" val="1629645776"/>
                  </a:ext>
                </a:extLst>
              </a:tr>
              <a:tr h="155148">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l" fontAlgn="t">
                        <a:buNone/>
                      </a:pPr>
                      <a:r>
                        <a:rPr lang="en-GB" sz="900" b="1" i="0" u="none" strike="noStrike">
                          <a:solidFill>
                            <a:srgbClr val="000000"/>
                          </a:solidFill>
                          <a:effectLst/>
                          <a:latin typeface="Aptos" panose="020B0004020202020204" pitchFamily="34" charset="0"/>
                        </a:rPr>
                        <a:t>Update</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9CC2E5"/>
                    </a:solidFill>
                  </a:tcPr>
                </a:tc>
                <a:extLst>
                  <a:ext uri="{0D108BD9-81ED-4DB2-BD59-A6C34878D82A}">
                    <a16:rowId xmlns:a16="http://schemas.microsoft.com/office/drawing/2014/main" val="297116638"/>
                  </a:ext>
                </a:extLst>
              </a:tr>
              <a:tr h="1522751">
                <a:tc>
                  <a:txBody>
                    <a:bodyPr/>
                    <a:lstStyle/>
                    <a:p>
                      <a:pPr algn="l" fontAlgn="t">
                        <a:buNone/>
                      </a:pPr>
                      <a:r>
                        <a:rPr lang="en-GB" sz="900" b="0" i="0" u="none" strike="noStrike" dirty="0">
                          <a:solidFill>
                            <a:srgbClr val="000000"/>
                          </a:solidFill>
                          <a:effectLst/>
                          <a:latin typeface="Aptos" panose="020B0004020202020204" pitchFamily="34" charset="0"/>
                        </a:rPr>
                        <a:t>Deploy Business Partner (BP) teams to coordinate responses within Service Group (SG) – creating SG teams who will focus on absence</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a:txBody>
                    <a:bodyPr/>
                    <a:lstStyle/>
                    <a:p>
                      <a:pPr algn="l" fontAlgn="t">
                        <a:buNone/>
                      </a:pPr>
                      <a:r>
                        <a:rPr lang="en-GB" sz="900" b="0" i="0" u="none" strike="noStrike">
                          <a:solidFill>
                            <a:srgbClr val="000000"/>
                          </a:solidFill>
                          <a:effectLst/>
                          <a:latin typeface="Aptos" panose="020B0004020202020204" pitchFamily="34" charset="0"/>
                        </a:rPr>
                        <a:t>May impact on BP capacity to deal with other work</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a:txBody>
                    <a:bodyPr/>
                    <a:lstStyle/>
                    <a:p>
                      <a:pPr algn="l" fontAlgn="t">
                        <a:buNone/>
                      </a:pPr>
                      <a:r>
                        <a:rPr lang="en-GB" sz="900" b="0" i="0" u="none" strike="noStrike">
                          <a:solidFill>
                            <a:srgbClr val="000000"/>
                          </a:solidFill>
                          <a:effectLst/>
                          <a:latin typeface="Aptos" panose="020B0004020202020204" pitchFamily="34" charset="0"/>
                        </a:rPr>
                        <a:t>Immediate Effect</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a:txBody>
                    <a:bodyPr/>
                    <a:lstStyle/>
                    <a:p>
                      <a:pPr algn="l" fontAlgn="t">
                        <a:buNone/>
                      </a:pPr>
                      <a:r>
                        <a:rPr lang="en-GB" sz="900" b="0" i="0" u="none" strike="noStrike">
                          <a:solidFill>
                            <a:srgbClr val="000000"/>
                          </a:solidFill>
                          <a:effectLst/>
                          <a:latin typeface="Calibri" panose="020F0502020204030204" pitchFamily="34" charset="0"/>
                        </a:rPr>
                        <a:t> </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fontAlgn="t">
                        <a:buNone/>
                      </a:pPr>
                      <a:r>
                        <a:rPr lang="en-GB" sz="900" b="1" i="0" u="none" strike="noStrike">
                          <a:solidFill>
                            <a:srgbClr val="000000"/>
                          </a:solidFill>
                          <a:effectLst/>
                          <a:latin typeface="Aptos" panose="020B0004020202020204" pitchFamily="34" charset="0"/>
                        </a:rPr>
                        <a:t>Update April 2025 </a:t>
                      </a:r>
                      <a:r>
                        <a:rPr lang="en-GB" sz="900" b="0" i="0" u="none" strike="noStrike">
                          <a:solidFill>
                            <a:srgbClr val="000000"/>
                          </a:solidFill>
                          <a:effectLst/>
                          <a:latin typeface="Aptos" panose="020B0004020202020204" pitchFamily="34" charset="0"/>
                        </a:rPr>
                        <a:t>- Monthly Sickness Scrutiny Meetings set up for District Nursing. </a:t>
                      </a:r>
                      <a:r>
                        <a:rPr lang="en-GB" sz="900" b="1" i="0" u="none" strike="noStrike">
                          <a:solidFill>
                            <a:srgbClr val="000000"/>
                          </a:solidFill>
                          <a:effectLst/>
                          <a:latin typeface="Aptos" panose="020B0004020202020204" pitchFamily="34" charset="0"/>
                        </a:rPr>
                        <a:t>Update July 2025</a:t>
                      </a:r>
                      <a:r>
                        <a:rPr lang="en-GB" sz="900" b="0" i="0" u="none" strike="noStrike">
                          <a:solidFill>
                            <a:srgbClr val="000000"/>
                          </a:solidFill>
                          <a:effectLst/>
                          <a:latin typeface="Aptos" panose="020B0004020202020204" pitchFamily="34" charset="0"/>
                        </a:rPr>
                        <a:t> - Sickness Auditors appointed and trained, sickness audit programme commenced</a:t>
                      </a:r>
                      <a:r>
                        <a:rPr lang="en-GB" sz="900" b="1" i="0" u="none" strike="noStrike">
                          <a:solidFill>
                            <a:srgbClr val="000000"/>
                          </a:solidFill>
                          <a:effectLst/>
                          <a:latin typeface="Aptos" panose="020B0004020202020204" pitchFamily="34" charset="0"/>
                        </a:rPr>
                        <a:t> July 2025. </a:t>
                      </a:r>
                      <a:r>
                        <a:rPr lang="en-GB" sz="900" b="0" i="0" u="none" strike="noStrike">
                          <a:solidFill>
                            <a:srgbClr val="000000"/>
                          </a:solidFill>
                          <a:effectLst/>
                          <a:latin typeface="Aptos" panose="020B0004020202020204" pitchFamily="34" charset="0"/>
                        </a:rPr>
                        <a:t>Absence Summits commenced </a:t>
                      </a:r>
                      <a:r>
                        <a:rPr lang="en-GB" sz="900" b="1" i="0" u="none" strike="noStrike">
                          <a:solidFill>
                            <a:srgbClr val="000000"/>
                          </a:solidFill>
                          <a:effectLst/>
                          <a:latin typeface="Aptos" panose="020B0004020202020204" pitchFamily="34" charset="0"/>
                        </a:rPr>
                        <a:t>June 2025</a:t>
                      </a:r>
                      <a:r>
                        <a:rPr lang="en-GB" sz="900" b="0" i="0" u="none" strike="noStrike">
                          <a:solidFill>
                            <a:srgbClr val="000000"/>
                          </a:solidFill>
                          <a:effectLst/>
                          <a:latin typeface="Aptos" panose="020B0004020202020204" pitchFamily="34" charset="0"/>
                        </a:rPr>
                        <a:t> in sickness hot spot areas - Deputy Heads of Nursing appointed as Leads. SHRAs undertake monthly review meetings on long term sickness absence ongoing and review LTS cases as part of Open Ended Report. Support offered to line managers and service leads as required. Updated Sickness Pathway in place </a:t>
                      </a:r>
                      <a:r>
                        <a:rPr lang="en-GB" sz="900" b="1" i="0" u="none" strike="noStrike">
                          <a:solidFill>
                            <a:srgbClr val="000000"/>
                          </a:solidFill>
                          <a:effectLst/>
                          <a:latin typeface="Aptos" panose="020B0004020202020204" pitchFamily="34" charset="0"/>
                        </a:rPr>
                        <a:t>June 2025</a:t>
                      </a:r>
                      <a:r>
                        <a:rPr lang="en-GB" sz="900" b="0" i="0" u="none" strike="noStrike">
                          <a:solidFill>
                            <a:srgbClr val="000000"/>
                          </a:solidFill>
                          <a:effectLst/>
                          <a:latin typeface="Aptos" panose="020B0004020202020204" pitchFamily="34" charset="0"/>
                        </a:rPr>
                        <a:t> (SHRAs to support at 2nd Formal and from one month of LTS)</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2131840"/>
                  </a:ext>
                </a:extLst>
              </a:tr>
              <a:tr h="1011336">
                <a:tc>
                  <a:txBody>
                    <a:bodyPr/>
                    <a:lstStyle/>
                    <a:p>
                      <a:pPr algn="l" fontAlgn="t">
                        <a:buNone/>
                      </a:pPr>
                      <a:r>
                        <a:rPr lang="en-GB" sz="900" b="0" i="0" u="none" strike="noStrike">
                          <a:solidFill>
                            <a:srgbClr val="000000"/>
                          </a:solidFill>
                          <a:effectLst/>
                          <a:latin typeface="Aptos" panose="020B0004020202020204" pitchFamily="34" charset="0"/>
                        </a:rPr>
                        <a:t>Pull dedicated support from HR operations team to work with SG Team to support the audit of 10 hot spot areas for sickness and confirm action plans</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BDD6EE"/>
                    </a:solidFill>
                  </a:tcPr>
                </a:tc>
                <a:tc>
                  <a:txBody>
                    <a:bodyPr/>
                    <a:lstStyle/>
                    <a:p>
                      <a:pPr algn="l" fontAlgn="t">
                        <a:buNone/>
                      </a:pPr>
                      <a:r>
                        <a:rPr lang="en-GB" sz="900" b="0" i="0" u="none" strike="noStrike">
                          <a:solidFill>
                            <a:srgbClr val="000000"/>
                          </a:solidFill>
                          <a:effectLst/>
                          <a:latin typeface="Aptos" panose="020B0004020202020204" pitchFamily="34" charset="0"/>
                        </a:rPr>
                        <a:t>Will delay ER processes due to limited capacity within HR Operations team. Will mean other HR work may pause for a while. Impact on TU relations;</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BDD6EE"/>
                    </a:solidFill>
                  </a:tcPr>
                </a:tc>
                <a:tc>
                  <a:txBody>
                    <a:bodyPr/>
                    <a:lstStyle/>
                    <a:p>
                      <a:pPr algn="l" fontAlgn="t">
                        <a:buNone/>
                      </a:pPr>
                      <a:r>
                        <a:rPr lang="en-GB" sz="900" b="0" i="0" u="none" strike="noStrike">
                          <a:solidFill>
                            <a:srgbClr val="000000"/>
                          </a:solidFill>
                          <a:effectLst/>
                          <a:latin typeface="Aptos" panose="020B0004020202020204" pitchFamily="34" charset="0"/>
                        </a:rPr>
                        <a:t>Immediate Effect</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BDD6EE"/>
                    </a:solidFill>
                  </a:tcPr>
                </a:tc>
                <a:tc>
                  <a:txBody>
                    <a:bodyPr/>
                    <a:lstStyle/>
                    <a:p>
                      <a:pPr algn="l" fontAlgn="t">
                        <a:buNone/>
                      </a:pPr>
                      <a:r>
                        <a:rPr lang="en-GB" sz="900" b="0" i="0" u="none" strike="noStrike">
                          <a:solidFill>
                            <a:srgbClr val="000000"/>
                          </a:solidFill>
                          <a:effectLst/>
                          <a:latin typeface="Calibri" panose="020F0502020204030204" pitchFamily="34" charset="0"/>
                        </a:rPr>
                        <a:t> </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fontAlgn="t">
                        <a:buNone/>
                      </a:pPr>
                      <a:r>
                        <a:rPr lang="en-GB" sz="900" b="1" i="0" u="none" strike="noStrike">
                          <a:solidFill>
                            <a:srgbClr val="000000"/>
                          </a:solidFill>
                          <a:effectLst/>
                          <a:latin typeface="Aptos" panose="020B0004020202020204" pitchFamily="34" charset="0"/>
                        </a:rPr>
                        <a:t>Complete - </a:t>
                      </a:r>
                      <a:r>
                        <a:rPr lang="en-GB" sz="900" b="0" i="0" u="none" strike="noStrike">
                          <a:solidFill>
                            <a:srgbClr val="000000"/>
                          </a:solidFill>
                          <a:effectLst/>
                          <a:latin typeface="Aptos" panose="020B0004020202020204" pitchFamily="34" charset="0"/>
                        </a:rPr>
                        <a:t>HR Operations supporting hot spot areas which are discussed during monthly Absence Sumits</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255615"/>
                  </a:ext>
                </a:extLst>
              </a:tr>
              <a:tr h="902158">
                <a:tc>
                  <a:txBody>
                    <a:bodyPr/>
                    <a:lstStyle/>
                    <a:p>
                      <a:pPr algn="l" fontAlgn="t">
                        <a:buNone/>
                      </a:pPr>
                      <a:r>
                        <a:rPr lang="en-GB" sz="900" b="0" i="0" u="none" strike="noStrike">
                          <a:solidFill>
                            <a:srgbClr val="000000"/>
                          </a:solidFill>
                          <a:effectLst/>
                          <a:latin typeface="Aptos" panose="020B0004020202020204" pitchFamily="34" charset="0"/>
                        </a:rPr>
                        <a:t>Deploy Corporate Nursing to coordinate roster managers on roster efficiency to engage in SG teams – focus of review on efficiency of roster scrutiny process</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EEAF6"/>
                    </a:solidFill>
                  </a:tcPr>
                </a:tc>
                <a:tc>
                  <a:txBody>
                    <a:bodyPr/>
                    <a:lstStyle/>
                    <a:p>
                      <a:pPr algn="l" fontAlgn="t">
                        <a:buNone/>
                      </a:pPr>
                      <a:r>
                        <a:rPr lang="en-GB" sz="900" b="0" i="0" u="none" strike="noStrike">
                          <a:solidFill>
                            <a:srgbClr val="000000"/>
                          </a:solidFill>
                          <a:effectLst/>
                          <a:latin typeface="Aptos" panose="020B0004020202020204" pitchFamily="34" charset="0"/>
                        </a:rPr>
                        <a:t> </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EEAF6"/>
                    </a:solidFill>
                  </a:tcPr>
                </a:tc>
                <a:tc>
                  <a:txBody>
                    <a:bodyPr/>
                    <a:lstStyle/>
                    <a:p>
                      <a:pPr algn="l" fontAlgn="t">
                        <a:buNone/>
                      </a:pPr>
                      <a:r>
                        <a:rPr lang="en-GB" sz="900" b="0" i="0" u="none" strike="noStrike">
                          <a:solidFill>
                            <a:srgbClr val="000000"/>
                          </a:solidFill>
                          <a:effectLst/>
                          <a:latin typeface="Aptos" panose="020B0004020202020204" pitchFamily="34" charset="0"/>
                        </a:rPr>
                        <a:t>Immediate Effect</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EEAF6"/>
                    </a:solidFill>
                  </a:tcPr>
                </a:tc>
                <a:tc>
                  <a:txBody>
                    <a:bodyPr/>
                    <a:lstStyle/>
                    <a:p>
                      <a:pPr algn="l" fontAlgn="t">
                        <a:buNone/>
                      </a:pPr>
                      <a:r>
                        <a:rPr lang="en-GB" sz="900" b="0" i="0" u="none" strike="noStrike">
                          <a:solidFill>
                            <a:srgbClr val="000000"/>
                          </a:solidFill>
                          <a:effectLst/>
                          <a:latin typeface="Aptos" panose="020B0004020202020204" pitchFamily="34" charset="0"/>
                        </a:rPr>
                        <a:t> </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fontAlgn="t">
                        <a:buNone/>
                      </a:pPr>
                      <a:r>
                        <a:rPr lang="en-GB" sz="900" b="0" i="0" u="none" strike="noStrike">
                          <a:solidFill>
                            <a:srgbClr val="000000"/>
                          </a:solidFill>
                          <a:effectLst/>
                          <a:latin typeface="Aptos" panose="020B0004020202020204" pitchFamily="34" charset="0"/>
                        </a:rPr>
                        <a:t> </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309674867"/>
                  </a:ext>
                </a:extLst>
              </a:tr>
              <a:tr h="557384">
                <a:tc>
                  <a:txBody>
                    <a:bodyPr/>
                    <a:lstStyle/>
                    <a:p>
                      <a:pPr algn="l" fontAlgn="t">
                        <a:buNone/>
                      </a:pPr>
                      <a:r>
                        <a:rPr lang="en-GB" sz="900" b="0" i="0" u="none" strike="noStrike">
                          <a:solidFill>
                            <a:srgbClr val="000000"/>
                          </a:solidFill>
                          <a:effectLst/>
                          <a:latin typeface="Aptos" panose="020B0004020202020204" pitchFamily="34" charset="0"/>
                        </a:rPr>
                        <a:t>Deploy LW from Morriston SG to train SG teams on deep dive audits</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tc>
                  <a:txBody>
                    <a:bodyPr/>
                    <a:lstStyle/>
                    <a:p>
                      <a:pPr algn="l" fontAlgn="t">
                        <a:buNone/>
                      </a:pPr>
                      <a:r>
                        <a:rPr lang="en-GB" sz="900" b="0" i="0" u="none" strike="noStrike">
                          <a:solidFill>
                            <a:srgbClr val="000000"/>
                          </a:solidFill>
                          <a:effectLst/>
                          <a:latin typeface="Aptos" panose="020B0004020202020204" pitchFamily="34" charset="0"/>
                        </a:rPr>
                        <a:t>Impact SG Morriston as other responsibilities. Capacity minimised if provided for a short period.</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tc>
                  <a:txBody>
                    <a:bodyPr/>
                    <a:lstStyle/>
                    <a:p>
                      <a:pPr algn="l" fontAlgn="t">
                        <a:buNone/>
                      </a:pPr>
                      <a:r>
                        <a:rPr lang="en-GB" sz="900" b="0" i="0" u="none" strike="noStrike">
                          <a:solidFill>
                            <a:srgbClr val="000000"/>
                          </a:solidFill>
                          <a:effectLst/>
                          <a:latin typeface="Aptos" panose="020B0004020202020204" pitchFamily="34" charset="0"/>
                        </a:rPr>
                        <a:t>Immediate Effect</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tc>
                  <a:txBody>
                    <a:bodyPr/>
                    <a:lstStyle/>
                    <a:p>
                      <a:pPr algn="l" fontAlgn="t">
                        <a:buNone/>
                      </a:pPr>
                      <a:r>
                        <a:rPr lang="en-GB" sz="900" b="0" i="0" u="none" strike="noStrike">
                          <a:solidFill>
                            <a:srgbClr val="000000"/>
                          </a:solidFill>
                          <a:effectLst/>
                          <a:latin typeface="Aptos" panose="020B0004020202020204" pitchFamily="34" charset="0"/>
                        </a:rPr>
                        <a:t> </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fontAlgn="t">
                        <a:buNone/>
                      </a:pPr>
                      <a:r>
                        <a:rPr lang="en-GB" sz="900" b="1" i="0" u="none" strike="noStrike" dirty="0">
                          <a:solidFill>
                            <a:srgbClr val="000000"/>
                          </a:solidFill>
                          <a:effectLst/>
                          <a:latin typeface="Aptos" panose="020B0004020202020204" pitchFamily="34" charset="0"/>
                        </a:rPr>
                        <a:t>Completed June 25</a:t>
                      </a:r>
                      <a:r>
                        <a:rPr lang="en-GB" sz="900" b="0" i="0" u="none" strike="noStrike" dirty="0">
                          <a:solidFill>
                            <a:srgbClr val="000000"/>
                          </a:solidFill>
                          <a:effectLst/>
                          <a:latin typeface="Aptos" panose="020B0004020202020204" pitchFamily="34" charset="0"/>
                        </a:rPr>
                        <a:t> Auditors in place and have received training on the Morriston </a:t>
                      </a:r>
                      <a:r>
                        <a:rPr lang="en-GB" sz="900" b="0" i="0" u="none" strike="noStrike" dirty="0" err="1">
                          <a:solidFill>
                            <a:srgbClr val="000000"/>
                          </a:solidFill>
                          <a:effectLst/>
                          <a:latin typeface="Aptos" panose="020B0004020202020204" pitchFamily="34" charset="0"/>
                        </a:rPr>
                        <a:t>Audt</a:t>
                      </a:r>
                      <a:r>
                        <a:rPr lang="en-GB" sz="900" b="0" i="0" u="none" strike="noStrike" dirty="0">
                          <a:solidFill>
                            <a:srgbClr val="000000"/>
                          </a:solidFill>
                          <a:effectLst/>
                          <a:latin typeface="Aptos" panose="020B0004020202020204" pitchFamily="34" charset="0"/>
                        </a:rPr>
                        <a:t> tool</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884189739"/>
                  </a:ext>
                </a:extLst>
              </a:tr>
            </a:tbl>
          </a:graphicData>
        </a:graphic>
      </p:graphicFrame>
    </p:spTree>
    <p:extLst>
      <p:ext uri="{BB962C8B-B14F-4D97-AF65-F5344CB8AC3E}">
        <p14:creationId xmlns:p14="http://schemas.microsoft.com/office/powerpoint/2010/main" val="23166094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1401DE-EF9B-9ABA-7EF3-05B7142E517D}"/>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38AAD88C-A53E-6783-1521-6EEFF968DF8E}"/>
              </a:ext>
            </a:extLst>
          </p:cNvPr>
          <p:cNvSpPr>
            <a:spLocks noGrp="1"/>
          </p:cNvSpPr>
          <p:nvPr>
            <p:ph type="body" sz="quarter" idx="10"/>
          </p:nvPr>
        </p:nvSpPr>
        <p:spPr>
          <a:xfrm>
            <a:off x="397495" y="502716"/>
            <a:ext cx="11527798" cy="219370"/>
          </a:xfrm>
        </p:spPr>
        <p:txBody>
          <a:bodyPr>
            <a:noAutofit/>
          </a:bodyPr>
          <a:lstStyle/>
          <a:p>
            <a:r>
              <a:rPr lang="pt-BR" sz="4000" dirty="0"/>
              <a:t>Primary Care &amp; Therapies Action Plan</a:t>
            </a:r>
          </a:p>
        </p:txBody>
      </p:sp>
      <p:sp>
        <p:nvSpPr>
          <p:cNvPr id="3" name="Espaço Reservado para Texto 2">
            <a:extLst>
              <a:ext uri="{FF2B5EF4-FFF2-40B4-BE49-F238E27FC236}">
                <a16:creationId xmlns:a16="http://schemas.microsoft.com/office/drawing/2014/main" id="{C5CBA96D-47FA-260D-FEC3-6BE443DAFAAA}"/>
              </a:ext>
            </a:extLst>
          </p:cNvPr>
          <p:cNvSpPr>
            <a:spLocks noGrp="1"/>
          </p:cNvSpPr>
          <p:nvPr>
            <p:ph type="body" sz="quarter" idx="11"/>
          </p:nvPr>
        </p:nvSpPr>
        <p:spPr>
          <a:xfrm>
            <a:off x="484115" y="1526915"/>
            <a:ext cx="10556112" cy="4286577"/>
          </a:xfrm>
        </p:spPr>
        <p:txBody>
          <a:bodyPr>
            <a:normAutofit/>
          </a:bodyPr>
          <a:lstStyle/>
          <a:p>
            <a:endParaRPr lang="pt-BR" sz="2400" dirty="0"/>
          </a:p>
          <a:p>
            <a:pPr marL="457179" indent="-457179">
              <a:buFont typeface="Arial" panose="020B0604020202020204" pitchFamily="34" charset="0"/>
              <a:buChar char="•"/>
            </a:pPr>
            <a:endParaRPr lang="pt-BR" sz="2400" dirty="0"/>
          </a:p>
        </p:txBody>
      </p:sp>
      <p:graphicFrame>
        <p:nvGraphicFramePr>
          <p:cNvPr id="5" name="Table 4">
            <a:extLst>
              <a:ext uri="{FF2B5EF4-FFF2-40B4-BE49-F238E27FC236}">
                <a16:creationId xmlns:a16="http://schemas.microsoft.com/office/drawing/2014/main" id="{36B11928-B913-EAE0-EB8C-3B172F730C8C}"/>
              </a:ext>
            </a:extLst>
          </p:cNvPr>
          <p:cNvGraphicFramePr>
            <a:graphicFrameLocks noGrp="1"/>
          </p:cNvGraphicFramePr>
          <p:nvPr>
            <p:extLst>
              <p:ext uri="{D42A27DB-BD31-4B8C-83A1-F6EECF244321}">
                <p14:modId xmlns:p14="http://schemas.microsoft.com/office/powerpoint/2010/main" val="387597918"/>
              </p:ext>
            </p:extLst>
          </p:nvPr>
        </p:nvGraphicFramePr>
        <p:xfrm>
          <a:off x="838199" y="1776820"/>
          <a:ext cx="10515601" cy="3786765"/>
        </p:xfrm>
        <a:graphic>
          <a:graphicData uri="http://schemas.openxmlformats.org/drawingml/2006/table">
            <a:tbl>
              <a:tblPr/>
              <a:tblGrid>
                <a:gridCol w="1850286">
                  <a:extLst>
                    <a:ext uri="{9D8B030D-6E8A-4147-A177-3AD203B41FA5}">
                      <a16:colId xmlns:a16="http://schemas.microsoft.com/office/drawing/2014/main" val="2481178182"/>
                    </a:ext>
                  </a:extLst>
                </a:gridCol>
                <a:gridCol w="1850286">
                  <a:extLst>
                    <a:ext uri="{9D8B030D-6E8A-4147-A177-3AD203B41FA5}">
                      <a16:colId xmlns:a16="http://schemas.microsoft.com/office/drawing/2014/main" val="1967856284"/>
                    </a:ext>
                  </a:extLst>
                </a:gridCol>
                <a:gridCol w="1850286">
                  <a:extLst>
                    <a:ext uri="{9D8B030D-6E8A-4147-A177-3AD203B41FA5}">
                      <a16:colId xmlns:a16="http://schemas.microsoft.com/office/drawing/2014/main" val="1788078031"/>
                    </a:ext>
                  </a:extLst>
                </a:gridCol>
                <a:gridCol w="1367603">
                  <a:extLst>
                    <a:ext uri="{9D8B030D-6E8A-4147-A177-3AD203B41FA5}">
                      <a16:colId xmlns:a16="http://schemas.microsoft.com/office/drawing/2014/main" val="4056284354"/>
                    </a:ext>
                  </a:extLst>
                </a:gridCol>
                <a:gridCol w="3597140">
                  <a:extLst>
                    <a:ext uri="{9D8B030D-6E8A-4147-A177-3AD203B41FA5}">
                      <a16:colId xmlns:a16="http://schemas.microsoft.com/office/drawing/2014/main" val="1427531049"/>
                    </a:ext>
                  </a:extLst>
                </a:gridCol>
              </a:tblGrid>
              <a:tr h="149402">
                <a:tc rowSpan="2">
                  <a:txBody>
                    <a:bodyPr/>
                    <a:lstStyle/>
                    <a:p>
                      <a:pPr algn="l" fontAlgn="t">
                        <a:buNone/>
                      </a:pPr>
                      <a:r>
                        <a:rPr lang="en-GB" sz="900" b="0" i="0" u="none" strike="noStrike">
                          <a:solidFill>
                            <a:srgbClr val="000000"/>
                          </a:solidFill>
                          <a:effectLst/>
                          <a:latin typeface="Aptos" panose="020B0004020202020204" pitchFamily="34" charset="0"/>
                        </a:rPr>
                        <a:t>Each SG and Department to deploy someone to coordinate their deep dives and to be trained by LW</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rowSpan="2">
                  <a:txBody>
                    <a:bodyPr/>
                    <a:lstStyle/>
                    <a:p>
                      <a:pPr algn="l" fontAlgn="t">
                        <a:buNone/>
                      </a:pPr>
                      <a:r>
                        <a:rPr lang="en-GB" sz="900" b="0" i="0" u="none" strike="noStrike" dirty="0">
                          <a:solidFill>
                            <a:srgbClr val="000000"/>
                          </a:solidFill>
                          <a:effectLst/>
                          <a:latin typeface="Aptos" panose="020B0004020202020204" pitchFamily="34" charset="0"/>
                        </a:rPr>
                        <a:t>Include roster managers as well as a coordinating manager within high hot spot sickness area.</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rowSpan="2">
                  <a:txBody>
                    <a:bodyPr/>
                    <a:lstStyle/>
                    <a:p>
                      <a:pPr algn="l" fontAlgn="t">
                        <a:buNone/>
                      </a:pPr>
                      <a:r>
                        <a:rPr lang="en-GB" sz="900" b="0" i="0" u="none" strike="noStrike">
                          <a:solidFill>
                            <a:srgbClr val="000000"/>
                          </a:solidFill>
                          <a:effectLst/>
                          <a:latin typeface="Aptos" panose="020B0004020202020204" pitchFamily="34" charset="0"/>
                        </a:rPr>
                        <a:t>Immediate Effect</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a:txBody>
                    <a:bodyPr/>
                    <a:lstStyle/>
                    <a:p>
                      <a:pPr algn="l" fontAlgn="t">
                        <a:buNone/>
                      </a:pPr>
                      <a:r>
                        <a:rPr lang="en-GB" sz="900" b="0" i="0" u="none" strike="noStrike">
                          <a:solidFill>
                            <a:srgbClr val="000000"/>
                          </a:solidFill>
                          <a:effectLst/>
                          <a:latin typeface="Calibri" panose="020F0502020204030204" pitchFamily="34" charset="0"/>
                        </a:rPr>
                        <a:t> </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2D050"/>
                    </a:solidFill>
                  </a:tcPr>
                </a:tc>
                <a:tc rowSpan="2">
                  <a:txBody>
                    <a:bodyPr/>
                    <a:lstStyle/>
                    <a:p>
                      <a:pPr algn="l" fontAlgn="t">
                        <a:buNone/>
                      </a:pPr>
                      <a:r>
                        <a:rPr lang="en-GB" sz="900" b="1" i="0" u="none" strike="noStrike">
                          <a:solidFill>
                            <a:srgbClr val="000000"/>
                          </a:solidFill>
                          <a:effectLst/>
                          <a:latin typeface="Aptos" panose="020B0004020202020204" pitchFamily="34" charset="0"/>
                        </a:rPr>
                        <a:t>Completed June 25</a:t>
                      </a:r>
                      <a:r>
                        <a:rPr lang="en-GB" sz="900" b="0" i="0" u="none" strike="noStrike">
                          <a:solidFill>
                            <a:srgbClr val="000000"/>
                          </a:solidFill>
                          <a:effectLst/>
                          <a:latin typeface="Aptos" panose="020B0004020202020204" pitchFamily="34" charset="0"/>
                        </a:rPr>
                        <a:t> Auditors in place and have received training on the Morriston Audt tool</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077477494"/>
                  </a:ext>
                </a:extLst>
              </a:tr>
              <a:tr h="580369">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l" fontAlgn="t">
                        <a:buNone/>
                      </a:pPr>
                      <a:r>
                        <a:rPr lang="en-GB" sz="900" b="0" i="0" u="none" strike="noStrike">
                          <a:solidFill>
                            <a:srgbClr val="000000"/>
                          </a:solidFill>
                          <a:effectLst/>
                          <a:latin typeface="Calibri" panose="020F0502020204030204" pitchFamily="34" charset="0"/>
                        </a:rPr>
                        <a:t> </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92D050"/>
                    </a:solidFill>
                  </a:tcPr>
                </a:tc>
                <a:tc vMerge="1">
                  <a:txBody>
                    <a:bodyPr/>
                    <a:lstStyle/>
                    <a:p>
                      <a:endParaRPr lang="en-GB"/>
                    </a:p>
                  </a:txBody>
                  <a:tcPr/>
                </a:tc>
                <a:extLst>
                  <a:ext uri="{0D108BD9-81ED-4DB2-BD59-A6C34878D82A}">
                    <a16:rowId xmlns:a16="http://schemas.microsoft.com/office/drawing/2014/main" val="444111600"/>
                  </a:ext>
                </a:extLst>
              </a:tr>
              <a:tr h="833203">
                <a:tc>
                  <a:txBody>
                    <a:bodyPr/>
                    <a:lstStyle/>
                    <a:p>
                      <a:pPr algn="l" fontAlgn="t">
                        <a:buNone/>
                      </a:pPr>
                      <a:r>
                        <a:rPr lang="en-GB" sz="900" b="0" i="0" u="none" strike="noStrike">
                          <a:solidFill>
                            <a:srgbClr val="000000"/>
                          </a:solidFill>
                          <a:effectLst/>
                          <a:latin typeface="Aptos" panose="020B0004020202020204" pitchFamily="34" charset="0"/>
                        </a:rPr>
                        <a:t>Dashboard Utilisation to help track and manage sickness absence</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a:txBody>
                    <a:bodyPr/>
                    <a:lstStyle/>
                    <a:p>
                      <a:pPr algn="l" fontAlgn="t">
                        <a:buNone/>
                      </a:pPr>
                      <a:r>
                        <a:rPr lang="en-GB" sz="900" b="0" i="0" u="none" strike="noStrike" dirty="0">
                          <a:solidFill>
                            <a:srgbClr val="000000"/>
                          </a:solidFill>
                          <a:effectLst/>
                          <a:latin typeface="Aptos" panose="020B0004020202020204" pitchFamily="34" charset="0"/>
                        </a:rPr>
                        <a:t>Minimal/to ensure one source of truth used to track performance. (Risk cross charging vacancies within Establishment Control Dashboard so have to agree principles to manage with Finance)</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a:txBody>
                    <a:bodyPr/>
                    <a:lstStyle/>
                    <a:p>
                      <a:pPr algn="l" fontAlgn="t">
                        <a:buNone/>
                      </a:pPr>
                      <a:r>
                        <a:rPr lang="en-GB" sz="900" b="0" i="0" u="none" strike="noStrike">
                          <a:solidFill>
                            <a:srgbClr val="000000"/>
                          </a:solidFill>
                          <a:effectLst/>
                          <a:latin typeface="Aptos" panose="020B0004020202020204" pitchFamily="34" charset="0"/>
                        </a:rPr>
                        <a:t>Immediate Effect</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a:txBody>
                    <a:bodyPr/>
                    <a:lstStyle/>
                    <a:p>
                      <a:pPr algn="l" fontAlgn="t">
                        <a:buNone/>
                      </a:pPr>
                      <a:r>
                        <a:rPr lang="en-GB" sz="900" b="0" i="0" u="none" strike="noStrike">
                          <a:solidFill>
                            <a:srgbClr val="000000"/>
                          </a:solidFill>
                          <a:effectLst/>
                          <a:latin typeface="Aptos" panose="020B0004020202020204" pitchFamily="34" charset="0"/>
                        </a:rPr>
                        <a:t> </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fontAlgn="t">
                        <a:buNone/>
                      </a:pPr>
                      <a:r>
                        <a:rPr lang="en-GB" sz="900" b="1" i="0" u="none" strike="noStrike">
                          <a:solidFill>
                            <a:srgbClr val="000000"/>
                          </a:solidFill>
                          <a:effectLst/>
                          <a:latin typeface="Aptos" panose="020B0004020202020204" pitchFamily="34" charset="0"/>
                        </a:rPr>
                        <a:t>Complete </a:t>
                      </a:r>
                      <a:r>
                        <a:rPr lang="en-GB" sz="900" b="0" i="0" u="none" strike="noStrike">
                          <a:solidFill>
                            <a:srgbClr val="000000"/>
                          </a:solidFill>
                          <a:effectLst/>
                          <a:latin typeface="Aptos" panose="020B0004020202020204" pitchFamily="34" charset="0"/>
                        </a:rPr>
                        <a:t>- dashboard in use across Service Group and discussed during Absence Summitts</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880351370"/>
                  </a:ext>
                </a:extLst>
              </a:tr>
              <a:tr h="695294">
                <a:tc>
                  <a:txBody>
                    <a:bodyPr/>
                    <a:lstStyle/>
                    <a:p>
                      <a:pPr algn="l" fontAlgn="t">
                        <a:buNone/>
                      </a:pPr>
                      <a:r>
                        <a:rPr lang="en-GB" sz="900" b="0" i="0" u="none" strike="noStrike">
                          <a:solidFill>
                            <a:srgbClr val="000000"/>
                          </a:solidFill>
                          <a:effectLst/>
                          <a:latin typeface="Aptos" panose="020B0004020202020204" pitchFamily="34" charset="0"/>
                        </a:rPr>
                        <a:t>BPs to create and publish a consistent report which will be issued to R&amp;S on a monthly basis</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a:txBody>
                    <a:bodyPr/>
                    <a:lstStyle/>
                    <a:p>
                      <a:pPr algn="l" fontAlgn="t">
                        <a:buNone/>
                      </a:pPr>
                      <a:r>
                        <a:rPr lang="en-GB" sz="900" b="0" i="0" u="none" strike="noStrike">
                          <a:solidFill>
                            <a:srgbClr val="000000"/>
                          </a:solidFill>
                          <a:effectLst/>
                          <a:latin typeface="Aptos" panose="020B0004020202020204" pitchFamily="34" charset="0"/>
                        </a:rPr>
                        <a:t>Site by site comparisons, best practice identification</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a:txBody>
                    <a:bodyPr/>
                    <a:lstStyle/>
                    <a:p>
                      <a:pPr algn="l" fontAlgn="t">
                        <a:buNone/>
                      </a:pPr>
                      <a:r>
                        <a:rPr lang="en-GB" sz="900" b="0" i="0" u="none" strike="noStrike">
                          <a:solidFill>
                            <a:srgbClr val="000000"/>
                          </a:solidFill>
                          <a:effectLst/>
                          <a:latin typeface="Aptos" panose="020B0004020202020204" pitchFamily="34" charset="0"/>
                        </a:rPr>
                        <a:t>w/c 14th April</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a:txBody>
                    <a:bodyPr/>
                    <a:lstStyle/>
                    <a:p>
                      <a:pPr algn="l" fontAlgn="t">
                        <a:buNone/>
                      </a:pPr>
                      <a:r>
                        <a:rPr lang="en-GB" sz="900" b="0" i="0" u="none" strike="noStrike">
                          <a:solidFill>
                            <a:srgbClr val="92D050"/>
                          </a:solidFill>
                          <a:effectLst/>
                          <a:latin typeface="Aptos" panose="020B0004020202020204" pitchFamily="34" charset="0"/>
                        </a:rPr>
                        <a:t> </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fontAlgn="t">
                        <a:buNone/>
                      </a:pPr>
                      <a:r>
                        <a:rPr lang="en-GB" sz="900" b="1" i="0" u="none" strike="noStrike">
                          <a:solidFill>
                            <a:srgbClr val="000000"/>
                          </a:solidFill>
                          <a:effectLst/>
                          <a:latin typeface="Aptos" panose="020B0004020202020204" pitchFamily="34" charset="0"/>
                        </a:rPr>
                        <a:t>Complete</a:t>
                      </a:r>
                      <a:r>
                        <a:rPr lang="en-GB" sz="900" b="0" i="0" u="none" strike="noStrike">
                          <a:solidFill>
                            <a:srgbClr val="000000"/>
                          </a:solidFill>
                          <a:effectLst/>
                          <a:latin typeface="Aptos" panose="020B0004020202020204" pitchFamily="34" charset="0"/>
                        </a:rPr>
                        <a:t>- Performance report agreed and in use</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109864418"/>
                  </a:ext>
                </a:extLst>
              </a:tr>
              <a:tr h="833203">
                <a:tc>
                  <a:txBody>
                    <a:bodyPr/>
                    <a:lstStyle/>
                    <a:p>
                      <a:pPr algn="l" fontAlgn="t">
                        <a:buNone/>
                      </a:pPr>
                      <a:r>
                        <a:rPr lang="en-GB" sz="900" b="0" i="0" u="none" strike="noStrike">
                          <a:solidFill>
                            <a:srgbClr val="000000"/>
                          </a:solidFill>
                          <a:effectLst/>
                          <a:latin typeface="Aptos" panose="020B0004020202020204" pitchFamily="34" charset="0"/>
                        </a:rPr>
                        <a:t>Each BP team to coordinate a review of those staff who have exhausted sick pay (currently circa 59 on nil pay and 79 further approaching)</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a:txBody>
                    <a:bodyPr/>
                    <a:lstStyle/>
                    <a:p>
                      <a:pPr algn="l" fontAlgn="t">
                        <a:buNone/>
                      </a:pPr>
                      <a:r>
                        <a:rPr lang="en-GB" sz="900" b="0" i="0" u="none" strike="noStrike">
                          <a:solidFill>
                            <a:srgbClr val="000000"/>
                          </a:solidFill>
                          <a:effectLst/>
                          <a:latin typeface="Aptos" panose="020B0004020202020204" pitchFamily="34" charset="0"/>
                        </a:rPr>
                        <a:t>National impact of policy approach. Custom &amp; Practice has been to allow to remain on. Therefore impact on TU relations. Already experiencing this following more recent proactive management. ET claims.</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a:txBody>
                    <a:bodyPr/>
                    <a:lstStyle/>
                    <a:p>
                      <a:pPr algn="l" fontAlgn="t">
                        <a:buNone/>
                      </a:pPr>
                      <a:r>
                        <a:rPr lang="en-GB" sz="900" b="0" i="0" u="none" strike="noStrike">
                          <a:solidFill>
                            <a:srgbClr val="000000"/>
                          </a:solidFill>
                          <a:effectLst/>
                          <a:latin typeface="Aptos" panose="020B0004020202020204" pitchFamily="34" charset="0"/>
                        </a:rPr>
                        <a:t>Immediate Effect</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a:txBody>
                    <a:bodyPr/>
                    <a:lstStyle/>
                    <a:p>
                      <a:pPr algn="l" fontAlgn="t">
                        <a:buNone/>
                      </a:pPr>
                      <a:r>
                        <a:rPr lang="en-GB" sz="900" b="0" i="0" u="none" strike="noStrike">
                          <a:solidFill>
                            <a:srgbClr val="000000"/>
                          </a:solidFill>
                          <a:effectLst/>
                          <a:latin typeface="Aptos" panose="020B0004020202020204" pitchFamily="34" charset="0"/>
                        </a:rPr>
                        <a:t> </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fontAlgn="t">
                        <a:buNone/>
                      </a:pPr>
                      <a:r>
                        <a:rPr lang="en-GB" sz="900" b="1" i="0" u="none" strike="noStrike">
                          <a:solidFill>
                            <a:srgbClr val="000000"/>
                          </a:solidFill>
                          <a:effectLst/>
                          <a:latin typeface="Aptos" panose="020B0004020202020204" pitchFamily="34" charset="0"/>
                        </a:rPr>
                        <a:t>In place and ongoing</a:t>
                      </a:r>
                      <a:r>
                        <a:rPr lang="en-GB" sz="900" b="0" i="0" u="none" strike="noStrike">
                          <a:solidFill>
                            <a:srgbClr val="000000"/>
                          </a:solidFill>
                          <a:effectLst/>
                          <a:latin typeface="Aptos" panose="020B0004020202020204" pitchFamily="34" charset="0"/>
                        </a:rPr>
                        <a:t> - As part of the Service Group Absence Summitts we review all those on nil pay - BP teams oversee action plan and ensure that the leaders to work with the Ops team to progress these cases</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819401585"/>
                  </a:ext>
                </a:extLst>
              </a:tr>
              <a:tr h="695294">
                <a:tc>
                  <a:txBody>
                    <a:bodyPr/>
                    <a:lstStyle/>
                    <a:p>
                      <a:pPr algn="l" fontAlgn="t">
                        <a:buNone/>
                      </a:pPr>
                      <a:r>
                        <a:rPr lang="en-GB" sz="900" b="0" i="0" u="none" strike="noStrike">
                          <a:solidFill>
                            <a:srgbClr val="000000"/>
                          </a:solidFill>
                          <a:effectLst/>
                          <a:latin typeface="Aptos" panose="020B0004020202020204" pitchFamily="34" charset="0"/>
                        </a:rPr>
                        <a:t>OH to prioritise nil pay group for review. BP team to ensure “effective” OH referral” and support to be given for longer term locum in OH to speed up timescales.</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a:txBody>
                    <a:bodyPr/>
                    <a:lstStyle/>
                    <a:p>
                      <a:pPr algn="l" fontAlgn="t">
                        <a:buNone/>
                      </a:pPr>
                      <a:r>
                        <a:rPr lang="en-GB" sz="900" b="0" i="0" u="none" strike="noStrike">
                          <a:solidFill>
                            <a:srgbClr val="000000"/>
                          </a:solidFill>
                          <a:effectLst/>
                          <a:latin typeface="Aptos" panose="020B0004020202020204" pitchFamily="34" charset="0"/>
                        </a:rPr>
                        <a:t>General staff engagement, presenteeism, disability discrimination, TU relations and ET claims</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a:txBody>
                    <a:bodyPr/>
                    <a:lstStyle/>
                    <a:p>
                      <a:pPr algn="l" fontAlgn="t">
                        <a:buNone/>
                      </a:pPr>
                      <a:r>
                        <a:rPr lang="en-GB" sz="900" b="0" i="0" u="none" strike="noStrike">
                          <a:solidFill>
                            <a:srgbClr val="000000"/>
                          </a:solidFill>
                          <a:effectLst/>
                          <a:latin typeface="Aptos" panose="020B0004020202020204" pitchFamily="34" charset="0"/>
                        </a:rPr>
                        <a:t>TBC (will depend on locum cover for PH being approved)</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a:txBody>
                    <a:bodyPr/>
                    <a:lstStyle/>
                    <a:p>
                      <a:pPr algn="l" fontAlgn="t">
                        <a:buNone/>
                      </a:pPr>
                      <a:r>
                        <a:rPr lang="en-GB" sz="900" b="0" i="0" u="none" strike="noStrike">
                          <a:solidFill>
                            <a:srgbClr val="000000"/>
                          </a:solidFill>
                          <a:effectLst/>
                          <a:latin typeface="Aptos" panose="020B0004020202020204" pitchFamily="34" charset="0"/>
                        </a:rPr>
                        <a:t> </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fontAlgn="t">
                        <a:buNone/>
                      </a:pPr>
                      <a:r>
                        <a:rPr lang="en-GB" sz="900" b="1" i="0" u="none" strike="noStrike" dirty="0">
                          <a:solidFill>
                            <a:srgbClr val="000000"/>
                          </a:solidFill>
                          <a:effectLst/>
                          <a:latin typeface="Aptos" panose="020B0004020202020204" pitchFamily="34" charset="0"/>
                        </a:rPr>
                        <a:t>In place and ongoing</a:t>
                      </a:r>
                      <a:r>
                        <a:rPr lang="en-GB" sz="900" b="0" i="0" u="none" strike="noStrike" dirty="0">
                          <a:solidFill>
                            <a:srgbClr val="000000"/>
                          </a:solidFill>
                          <a:effectLst/>
                          <a:latin typeface="Aptos" panose="020B0004020202020204" pitchFamily="34" charset="0"/>
                        </a:rPr>
                        <a:t> - escalate discussions with OH team to review current status of cases - on a case by case basis the ops team and leader will review with OH where more clarity is required - overseen by the HRBP teams in line with the action plan</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536191936"/>
                  </a:ext>
                </a:extLst>
              </a:tr>
            </a:tbl>
          </a:graphicData>
        </a:graphic>
      </p:graphicFrame>
      <p:graphicFrame>
        <p:nvGraphicFramePr>
          <p:cNvPr id="6" name="Table 5">
            <a:extLst>
              <a:ext uri="{FF2B5EF4-FFF2-40B4-BE49-F238E27FC236}">
                <a16:creationId xmlns:a16="http://schemas.microsoft.com/office/drawing/2014/main" id="{9E05ABEF-FCB0-8DEA-8779-8EEB896E3177}"/>
              </a:ext>
            </a:extLst>
          </p:cNvPr>
          <p:cNvGraphicFramePr>
            <a:graphicFrameLocks noGrp="1"/>
          </p:cNvGraphicFramePr>
          <p:nvPr>
            <p:extLst>
              <p:ext uri="{D42A27DB-BD31-4B8C-83A1-F6EECF244321}">
                <p14:modId xmlns:p14="http://schemas.microsoft.com/office/powerpoint/2010/main" val="3226091987"/>
              </p:ext>
            </p:extLst>
          </p:nvPr>
        </p:nvGraphicFramePr>
        <p:xfrm>
          <a:off x="838199" y="1313687"/>
          <a:ext cx="10526487" cy="463133"/>
        </p:xfrm>
        <a:graphic>
          <a:graphicData uri="http://schemas.openxmlformats.org/drawingml/2006/table">
            <a:tbl>
              <a:tblPr/>
              <a:tblGrid>
                <a:gridCol w="1845624">
                  <a:extLst>
                    <a:ext uri="{9D8B030D-6E8A-4147-A177-3AD203B41FA5}">
                      <a16:colId xmlns:a16="http://schemas.microsoft.com/office/drawing/2014/main" val="3988944440"/>
                    </a:ext>
                  </a:extLst>
                </a:gridCol>
                <a:gridCol w="1864426">
                  <a:extLst>
                    <a:ext uri="{9D8B030D-6E8A-4147-A177-3AD203B41FA5}">
                      <a16:colId xmlns:a16="http://schemas.microsoft.com/office/drawing/2014/main" val="3833997286"/>
                    </a:ext>
                  </a:extLst>
                </a:gridCol>
                <a:gridCol w="1816925">
                  <a:extLst>
                    <a:ext uri="{9D8B030D-6E8A-4147-A177-3AD203B41FA5}">
                      <a16:colId xmlns:a16="http://schemas.microsoft.com/office/drawing/2014/main" val="1257205429"/>
                    </a:ext>
                  </a:extLst>
                </a:gridCol>
                <a:gridCol w="1365662">
                  <a:extLst>
                    <a:ext uri="{9D8B030D-6E8A-4147-A177-3AD203B41FA5}">
                      <a16:colId xmlns:a16="http://schemas.microsoft.com/office/drawing/2014/main" val="2975036348"/>
                    </a:ext>
                  </a:extLst>
                </a:gridCol>
                <a:gridCol w="3633850">
                  <a:extLst>
                    <a:ext uri="{9D8B030D-6E8A-4147-A177-3AD203B41FA5}">
                      <a16:colId xmlns:a16="http://schemas.microsoft.com/office/drawing/2014/main" val="1510717674"/>
                    </a:ext>
                  </a:extLst>
                </a:gridCol>
              </a:tblGrid>
              <a:tr h="227197">
                <a:tc rowSpan="2">
                  <a:txBody>
                    <a:bodyPr/>
                    <a:lstStyle/>
                    <a:p>
                      <a:pPr algn="l" fontAlgn="t">
                        <a:buNone/>
                      </a:pPr>
                      <a:r>
                        <a:rPr lang="en-GB" sz="900" b="1" i="0" u="none" strike="noStrike">
                          <a:solidFill>
                            <a:srgbClr val="000000"/>
                          </a:solidFill>
                          <a:effectLst/>
                          <a:latin typeface="Aptos" panose="020B0004020202020204" pitchFamily="34" charset="0"/>
                        </a:rPr>
                        <a:t>Action</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rowSpan="2">
                  <a:txBody>
                    <a:bodyPr/>
                    <a:lstStyle/>
                    <a:p>
                      <a:pPr algn="l" fontAlgn="t">
                        <a:buNone/>
                      </a:pPr>
                      <a:r>
                        <a:rPr lang="en-GB" sz="900" b="1" i="0" u="none" strike="noStrike" dirty="0">
                          <a:solidFill>
                            <a:srgbClr val="000000"/>
                          </a:solidFill>
                          <a:effectLst/>
                          <a:latin typeface="Aptos" panose="020B0004020202020204" pitchFamily="34" charset="0"/>
                        </a:rPr>
                        <a:t>Impact/Risk</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rowSpan="2">
                  <a:txBody>
                    <a:bodyPr/>
                    <a:lstStyle/>
                    <a:p>
                      <a:pPr algn="l" fontAlgn="t">
                        <a:buNone/>
                      </a:pPr>
                      <a:r>
                        <a:rPr lang="en-GB" sz="900" b="1" i="0" u="none" strike="noStrike">
                          <a:solidFill>
                            <a:srgbClr val="000000"/>
                          </a:solidFill>
                          <a:effectLst/>
                          <a:latin typeface="Aptos" panose="020B0004020202020204" pitchFamily="34" charset="0"/>
                        </a:rPr>
                        <a:t>Date</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rowSpan="2">
                  <a:txBody>
                    <a:bodyPr/>
                    <a:lstStyle/>
                    <a:p>
                      <a:pPr algn="l" fontAlgn="t">
                        <a:buNone/>
                      </a:pPr>
                      <a:r>
                        <a:rPr lang="en-GB" sz="900" b="1" i="0" u="none" strike="noStrike">
                          <a:solidFill>
                            <a:srgbClr val="000000"/>
                          </a:solidFill>
                          <a:effectLst/>
                          <a:latin typeface="Aptos" panose="020B0004020202020204" pitchFamily="34" charset="0"/>
                        </a:rPr>
                        <a:t>RAG Status</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l" fontAlgn="t">
                        <a:buNone/>
                      </a:pPr>
                      <a:r>
                        <a:rPr lang="en-GB" sz="900" b="1" i="0" u="none" strike="noStrike" dirty="0">
                          <a:solidFill>
                            <a:srgbClr val="000000"/>
                          </a:solidFill>
                          <a:effectLst/>
                          <a:latin typeface="Aptos" panose="020B0004020202020204" pitchFamily="34" charset="0"/>
                        </a:rPr>
                        <a:t>Comments/</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9CC2E5"/>
                    </a:solidFill>
                  </a:tcPr>
                </a:tc>
                <a:extLst>
                  <a:ext uri="{0D108BD9-81ED-4DB2-BD59-A6C34878D82A}">
                    <a16:rowId xmlns:a16="http://schemas.microsoft.com/office/drawing/2014/main" val="2869716862"/>
                  </a:ext>
                </a:extLst>
              </a:tr>
              <a:tr h="235936">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l" fontAlgn="t">
                        <a:buNone/>
                      </a:pPr>
                      <a:r>
                        <a:rPr lang="en-GB" sz="900" b="1" i="0" u="none" strike="noStrike" dirty="0">
                          <a:solidFill>
                            <a:srgbClr val="000000"/>
                          </a:solidFill>
                          <a:effectLst/>
                          <a:latin typeface="Aptos" panose="020B0004020202020204" pitchFamily="34" charset="0"/>
                        </a:rPr>
                        <a:t>Update</a:t>
                      </a:r>
                    </a:p>
                  </a:txBody>
                  <a:tcPr marL="5746" marR="5746" marT="574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9CC2E5"/>
                    </a:solidFill>
                  </a:tcPr>
                </a:tc>
                <a:extLst>
                  <a:ext uri="{0D108BD9-81ED-4DB2-BD59-A6C34878D82A}">
                    <a16:rowId xmlns:a16="http://schemas.microsoft.com/office/drawing/2014/main" val="4106967526"/>
                  </a:ext>
                </a:extLst>
              </a:tr>
            </a:tbl>
          </a:graphicData>
        </a:graphic>
      </p:graphicFrame>
    </p:spTree>
    <p:extLst>
      <p:ext uri="{BB962C8B-B14F-4D97-AF65-F5344CB8AC3E}">
        <p14:creationId xmlns:p14="http://schemas.microsoft.com/office/powerpoint/2010/main" val="22079468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74126" y="229378"/>
            <a:ext cx="11528607" cy="219385"/>
          </a:xfrm>
        </p:spPr>
        <p:txBody>
          <a:bodyPr>
            <a:noAutofit/>
          </a:bodyPr>
          <a:lstStyle/>
          <a:p>
            <a:r>
              <a:rPr lang="pt-BR" sz="4000" dirty="0"/>
              <a:t>Primary, Community Care &amp; Therapies Absence Trend</a:t>
            </a:r>
          </a:p>
        </p:txBody>
      </p:sp>
      <p:sp>
        <p:nvSpPr>
          <p:cNvPr id="12" name="TextBox 11">
            <a:extLst>
              <a:ext uri="{FF2B5EF4-FFF2-40B4-BE49-F238E27FC236}">
                <a16:creationId xmlns:a16="http://schemas.microsoft.com/office/drawing/2014/main" id="{DF02851D-1F9F-4FFB-8394-E5D522535F23}"/>
              </a:ext>
            </a:extLst>
          </p:cNvPr>
          <p:cNvSpPr txBox="1"/>
          <p:nvPr/>
        </p:nvSpPr>
        <p:spPr>
          <a:xfrm>
            <a:off x="963210" y="1315786"/>
            <a:ext cx="9553077" cy="523220"/>
          </a:xfrm>
          <a:prstGeom prst="rect">
            <a:avLst/>
          </a:prstGeom>
          <a:noFill/>
        </p:spPr>
        <p:txBody>
          <a:bodyPr wrap="square" lIns="91440" tIns="45720" rIns="91440" bIns="45720" rtlCol="0" anchor="t">
            <a:spAutoFit/>
          </a:bodyPr>
          <a:lstStyle/>
          <a:p>
            <a:r>
              <a:rPr lang="en-GB" sz="1400" dirty="0">
                <a:latin typeface="Arial" panose="020B0604020202020204" pitchFamily="34" charset="0"/>
                <a:cs typeface="Arial" panose="020B0604020202020204" pitchFamily="34" charset="0"/>
              </a:rPr>
              <a:t>In-month, August 2025 sickness absence rate 7.24% against a target of 5.08%. Whilst there is a steady decrease in long term absence, short term absence is increasing.</a:t>
            </a:r>
          </a:p>
        </p:txBody>
      </p:sp>
      <p:sp>
        <p:nvSpPr>
          <p:cNvPr id="16" name="TextBox 15">
            <a:extLst>
              <a:ext uri="{FF2B5EF4-FFF2-40B4-BE49-F238E27FC236}">
                <a16:creationId xmlns:a16="http://schemas.microsoft.com/office/drawing/2014/main" id="{6F91B367-A00E-49FF-820C-C4980253212A}"/>
              </a:ext>
            </a:extLst>
          </p:cNvPr>
          <p:cNvSpPr txBox="1"/>
          <p:nvPr/>
        </p:nvSpPr>
        <p:spPr>
          <a:xfrm rot="10800000" flipV="1">
            <a:off x="7498580" y="3965892"/>
            <a:ext cx="4094233" cy="1815882"/>
          </a:xfrm>
          <a:prstGeom prst="rect">
            <a:avLst/>
          </a:prstGeom>
          <a:noFill/>
        </p:spPr>
        <p:txBody>
          <a:bodyPr wrap="square" lIns="91440" tIns="45720" rIns="91440" bIns="45720" rtlCol="0" anchor="t">
            <a:spAutoFit/>
          </a:bodyPr>
          <a:lstStyle/>
          <a:p>
            <a:r>
              <a:rPr lang="en-GB" sz="1400" dirty="0">
                <a:latin typeface="Arial" panose="020B0604020202020204" pitchFamily="34" charset="0"/>
                <a:cs typeface="Arial" panose="020B0604020202020204" pitchFamily="34" charset="0"/>
              </a:rPr>
              <a:t>We have undertaken analysis of historical trends to develop a forecast and trajectory to meet a sickness absence target of 5.08%. </a:t>
            </a:r>
          </a:p>
          <a:p>
            <a:endParaRPr lang="en-GB" sz="1400" dirty="0">
              <a:latin typeface="Arial" panose="020B0604020202020204" pitchFamily="34" charset="0"/>
              <a:cs typeface="Arial" panose="020B0604020202020204" pitchFamily="34" charset="0"/>
            </a:endParaRPr>
          </a:p>
          <a:p>
            <a:r>
              <a:rPr lang="en-GB" sz="1400" dirty="0">
                <a:latin typeface="Arial" panose="020B0604020202020204" pitchFamily="34" charset="0"/>
                <a:cs typeface="Arial" panose="020B0604020202020204" pitchFamily="34" charset="0"/>
              </a:rPr>
              <a:t>Our Service Group Sickness Absence Action plan was developed to support delivery against our trajectory and demonstrate measures being taken to meet our absence target.</a:t>
            </a:r>
          </a:p>
        </p:txBody>
      </p:sp>
      <p:pic>
        <p:nvPicPr>
          <p:cNvPr id="4" name="Picture 3">
            <a:extLst>
              <a:ext uri="{FF2B5EF4-FFF2-40B4-BE49-F238E27FC236}">
                <a16:creationId xmlns:a16="http://schemas.microsoft.com/office/drawing/2014/main" id="{F6577785-A7DC-7A7D-21E3-D9924ECE6CF5}"/>
              </a:ext>
            </a:extLst>
          </p:cNvPr>
          <p:cNvPicPr>
            <a:picLocks noChangeAspect="1"/>
          </p:cNvPicPr>
          <p:nvPr/>
        </p:nvPicPr>
        <p:blipFill>
          <a:blip r:embed="rId3"/>
          <a:stretch>
            <a:fillRect/>
          </a:stretch>
        </p:blipFill>
        <p:spPr>
          <a:xfrm>
            <a:off x="1027269" y="1919892"/>
            <a:ext cx="9489019" cy="1909326"/>
          </a:xfrm>
          <a:prstGeom prst="rect">
            <a:avLst/>
          </a:prstGeom>
        </p:spPr>
      </p:pic>
      <p:pic>
        <p:nvPicPr>
          <p:cNvPr id="7" name="Picture 6">
            <a:extLst>
              <a:ext uri="{FF2B5EF4-FFF2-40B4-BE49-F238E27FC236}">
                <a16:creationId xmlns:a16="http://schemas.microsoft.com/office/drawing/2014/main" id="{2C815294-13E8-8C6C-397C-A1375D9AA96B}"/>
              </a:ext>
            </a:extLst>
          </p:cNvPr>
          <p:cNvPicPr>
            <a:picLocks noChangeAspect="1"/>
          </p:cNvPicPr>
          <p:nvPr/>
        </p:nvPicPr>
        <p:blipFill>
          <a:blip r:embed="rId4"/>
          <a:stretch>
            <a:fillRect/>
          </a:stretch>
        </p:blipFill>
        <p:spPr>
          <a:xfrm>
            <a:off x="1027269" y="3829218"/>
            <a:ext cx="6299866" cy="2330840"/>
          </a:xfrm>
          <a:prstGeom prst="rect">
            <a:avLst/>
          </a:prstGeom>
        </p:spPr>
      </p:pic>
    </p:spTree>
    <p:extLst>
      <p:ext uri="{BB962C8B-B14F-4D97-AF65-F5344CB8AC3E}">
        <p14:creationId xmlns:p14="http://schemas.microsoft.com/office/powerpoint/2010/main" val="36750006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31696" y="194501"/>
            <a:ext cx="11528607" cy="219385"/>
          </a:xfrm>
        </p:spPr>
        <p:txBody>
          <a:bodyPr vert="horz" lIns="91440" tIns="45720" rIns="91440" bIns="45720" rtlCol="0" anchor="t">
            <a:noAutofit/>
          </a:bodyPr>
          <a:lstStyle/>
          <a:p>
            <a:r>
              <a:rPr lang="pt-BR" sz="4000" dirty="0">
                <a:latin typeface="Arial Black"/>
              </a:rPr>
              <a:t>Primary, Community Care &amp; Therapies Absence Trends In-month August 2025</a:t>
            </a:r>
            <a:endParaRPr lang="en-US" sz="2400" dirty="0"/>
          </a:p>
        </p:txBody>
      </p:sp>
      <p:sp>
        <p:nvSpPr>
          <p:cNvPr id="4" name="Espaço Reservado para Texto 2">
            <a:extLst>
              <a:ext uri="{FF2B5EF4-FFF2-40B4-BE49-F238E27FC236}">
                <a16:creationId xmlns:a16="http://schemas.microsoft.com/office/drawing/2014/main" id="{7957B6D9-A423-42A4-A4BC-B53EDEB51197}"/>
              </a:ext>
            </a:extLst>
          </p:cNvPr>
          <p:cNvSpPr>
            <a:spLocks noGrp="1"/>
          </p:cNvSpPr>
          <p:nvPr>
            <p:ph type="body" sz="quarter" idx="11"/>
          </p:nvPr>
        </p:nvSpPr>
        <p:spPr>
          <a:xfrm>
            <a:off x="502971" y="1844415"/>
            <a:ext cx="10556853" cy="4286878"/>
          </a:xfrm>
        </p:spPr>
        <p:txBody>
          <a:bodyPr>
            <a:normAutofit/>
          </a:bodyPr>
          <a:lstStyle/>
          <a:p>
            <a:pPr marL="342900" lvl="0" indent="-342900">
              <a:lnSpc>
                <a:spcPct val="107000"/>
              </a:lnSpc>
              <a:spcAft>
                <a:spcPts val="800"/>
              </a:spcAft>
              <a:buFont typeface="Symbol" panose="05050102010706020507" pitchFamily="18" charset="2"/>
              <a:buChar char=""/>
            </a:pPr>
            <a:endParaRPr lang="pt-BR" sz="2400" dirty="0"/>
          </a:p>
          <a:p>
            <a:pPr marL="457200" indent="-457200">
              <a:buFont typeface="Arial" panose="020B0604020202020204" pitchFamily="34" charset="0"/>
              <a:buChar char="•"/>
            </a:pPr>
            <a:endParaRPr lang="pt-BR" sz="2400" dirty="0"/>
          </a:p>
        </p:txBody>
      </p:sp>
      <p:graphicFrame>
        <p:nvGraphicFramePr>
          <p:cNvPr id="3" name="Table 2">
            <a:extLst>
              <a:ext uri="{FF2B5EF4-FFF2-40B4-BE49-F238E27FC236}">
                <a16:creationId xmlns:a16="http://schemas.microsoft.com/office/drawing/2014/main" id="{EFE52CDC-2DB5-42E3-AFD4-8B004942572E}"/>
              </a:ext>
            </a:extLst>
          </p:cNvPr>
          <p:cNvGraphicFramePr>
            <a:graphicFrameLocks noGrp="1"/>
          </p:cNvGraphicFramePr>
          <p:nvPr>
            <p:extLst>
              <p:ext uri="{D42A27DB-BD31-4B8C-83A1-F6EECF244321}">
                <p14:modId xmlns:p14="http://schemas.microsoft.com/office/powerpoint/2010/main" val="2752939282"/>
              </p:ext>
            </p:extLst>
          </p:nvPr>
        </p:nvGraphicFramePr>
        <p:xfrm>
          <a:off x="371674" y="1373526"/>
          <a:ext cx="10827940" cy="4590142"/>
        </p:xfrm>
        <a:graphic>
          <a:graphicData uri="http://schemas.openxmlformats.org/drawingml/2006/table">
            <a:tbl>
              <a:tblPr>
                <a:tableStyleId>{5C22544A-7EE6-4342-B048-85BDC9FD1C3A}</a:tableStyleId>
              </a:tblPr>
              <a:tblGrid>
                <a:gridCol w="10827940">
                  <a:extLst>
                    <a:ext uri="{9D8B030D-6E8A-4147-A177-3AD203B41FA5}">
                      <a16:colId xmlns:a16="http://schemas.microsoft.com/office/drawing/2014/main" val="3843624565"/>
                    </a:ext>
                  </a:extLst>
                </a:gridCol>
              </a:tblGrid>
              <a:tr h="4590142">
                <a:tc>
                  <a:txBody>
                    <a:bodyPr/>
                    <a:lstStyle/>
                    <a:p>
                      <a:pPr marL="285750" indent="-285750">
                        <a:lnSpc>
                          <a:spcPct val="115000"/>
                        </a:lnSpc>
                        <a:spcAft>
                          <a:spcPts val="1000"/>
                        </a:spcAft>
                        <a:buFont typeface="Arial" panose="020B0604020202020204" pitchFamily="34" charset="0"/>
                        <a:buChar char="•"/>
                      </a:pPr>
                      <a:r>
                        <a:rPr lang="en-GB" sz="1400" dirty="0">
                          <a:effectLst/>
                          <a:latin typeface="Arial"/>
                          <a:cs typeface="Arial"/>
                        </a:rPr>
                        <a:t>Sickness absence has increased slightly in August to 7.24% from 6.68%, as reported in June 2025.</a:t>
                      </a:r>
                    </a:p>
                    <a:p>
                      <a:pPr marL="285750" indent="-285750">
                        <a:lnSpc>
                          <a:spcPct val="115000"/>
                        </a:lnSpc>
                        <a:spcAft>
                          <a:spcPts val="1000"/>
                        </a:spcAft>
                        <a:buFont typeface="Arial" panose="020B0604020202020204" pitchFamily="34" charset="0"/>
                        <a:buChar char="•"/>
                      </a:pPr>
                      <a:r>
                        <a:rPr lang="en-GB" sz="1400" dirty="0">
                          <a:effectLst/>
                          <a:latin typeface="Arial"/>
                          <a:cs typeface="Arial"/>
                        </a:rPr>
                        <a:t>Long term absence reported in August is 5.02%, a reduction since the last reporting period. </a:t>
                      </a:r>
                    </a:p>
                    <a:p>
                      <a:pPr marL="285750" indent="-285750">
                        <a:lnSpc>
                          <a:spcPct val="115000"/>
                        </a:lnSpc>
                        <a:spcAft>
                          <a:spcPts val="1000"/>
                        </a:spcAft>
                        <a:buFont typeface="Arial" panose="020B0604020202020204" pitchFamily="34" charset="0"/>
                        <a:buChar char="•"/>
                      </a:pPr>
                      <a:r>
                        <a:rPr lang="en-GB" sz="1400" dirty="0">
                          <a:effectLst/>
                          <a:latin typeface="Arial"/>
                          <a:cs typeface="Arial"/>
                        </a:rPr>
                        <a:t>Short term absence reported in August is 2.22%, an increase of 0.46% since the last reporting period.  </a:t>
                      </a:r>
                      <a:r>
                        <a:rPr lang="en-GB" sz="1400" dirty="0">
                          <a:effectLst/>
                          <a:latin typeface="Arial" panose="020B0604020202020204" pitchFamily="34" charset="0"/>
                          <a:cs typeface="Arial" panose="020B0604020202020204" pitchFamily="34" charset="0"/>
                        </a:rPr>
                        <a:t>Primary Community Care &amp; Therapies Service Group remains the Service Group with the lowest level of sickness absence, although the trend of increasing short term absence and decreasing long term absence is aligned with the Health Board position.</a:t>
                      </a:r>
                    </a:p>
                    <a:p>
                      <a:pPr marL="285750" lvl="0" indent="-285750">
                        <a:lnSpc>
                          <a:spcPct val="115000"/>
                        </a:lnSpc>
                        <a:buFont typeface="Arial" panose="020B0604020202020204" pitchFamily="34" charset="0"/>
                        <a:buChar char="•"/>
                      </a:pPr>
                      <a:r>
                        <a:rPr lang="en-GB" sz="1400" dirty="0">
                          <a:effectLst/>
                          <a:latin typeface="Arial" panose="020B0604020202020204" pitchFamily="34" charset="0"/>
                          <a:cs typeface="Arial" panose="020B0604020202020204" pitchFamily="34" charset="0"/>
                        </a:rPr>
                        <a:t>The highest reason for both long and short-term absences are due to Anxiety, Stress &amp; Depression which is a trend seen across the Health Board.</a:t>
                      </a:r>
                    </a:p>
                    <a:p>
                      <a:pPr marL="285750" lvl="0" indent="-285750">
                        <a:lnSpc>
                          <a:spcPct val="115000"/>
                        </a:lnSpc>
                        <a:buFont typeface="Arial" panose="020B0604020202020204" pitchFamily="34" charset="0"/>
                        <a:buChar char="•"/>
                      </a:pPr>
                      <a:r>
                        <a:rPr lang="en-GB" sz="1400" dirty="0">
                          <a:effectLst/>
                          <a:latin typeface="Arial" panose="020B0604020202020204" pitchFamily="34" charset="0"/>
                          <a:cs typeface="Arial" panose="020B0604020202020204" pitchFamily="34" charset="0"/>
                        </a:rPr>
                        <a:t>The second highest reason for long term absence is ‘Other known causes’ – due to this, it is difficult to determine the true reason for absence. The Service Group have been provided with guidance on appropriate coding and encouraged to avoid the use of this code.</a:t>
                      </a:r>
                    </a:p>
                    <a:p>
                      <a:pPr marL="285750" lvl="0" indent="-285750">
                        <a:lnSpc>
                          <a:spcPct val="115000"/>
                        </a:lnSpc>
                        <a:buFont typeface="Arial" panose="020B0604020202020204" pitchFamily="34" charset="0"/>
                        <a:buChar char="•"/>
                      </a:pPr>
                      <a:r>
                        <a:rPr lang="en-GB" sz="1400" dirty="0">
                          <a:effectLst/>
                          <a:latin typeface="Arial" panose="020B0604020202020204" pitchFamily="34" charset="0"/>
                          <a:cs typeface="Arial" panose="020B0604020202020204" pitchFamily="34" charset="0"/>
                        </a:rPr>
                        <a:t>The second highest reason for short term absence is Cough/Cold/Flu – this is likely to increase over the coming months in line with seasonal trends.</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pPr marL="285750" lvl="0" indent="-285750">
                        <a:lnSpc>
                          <a:spcPct val="115000"/>
                        </a:lnSpc>
                        <a:buFont typeface="Arial" panose="020B0604020202020204" pitchFamily="34" charset="0"/>
                        <a:buChar char="•"/>
                      </a:pPr>
                      <a:endParaRPr lang="en-GB" sz="1400" dirty="0">
                        <a:effectLst/>
                        <a:latin typeface="Arial" panose="020B0604020202020204" pitchFamily="34" charset="0"/>
                        <a:cs typeface="Arial" panose="020B0604020202020204" pitchFamily="34" charset="0"/>
                      </a:endParaRPr>
                    </a:p>
                  </a:txBody>
                  <a:tcPr marL="61558" marR="61558" marT="0" marB="0">
                    <a:noFill/>
                  </a:tcPr>
                </a:tc>
                <a:extLst>
                  <a:ext uri="{0D108BD9-81ED-4DB2-BD59-A6C34878D82A}">
                    <a16:rowId xmlns:a16="http://schemas.microsoft.com/office/drawing/2014/main" val="1667197471"/>
                  </a:ext>
                </a:extLst>
              </a:tr>
            </a:tbl>
          </a:graphicData>
        </a:graphic>
      </p:graphicFrame>
      <p:pic>
        <p:nvPicPr>
          <p:cNvPr id="6" name="Picture 5">
            <a:extLst>
              <a:ext uri="{FF2B5EF4-FFF2-40B4-BE49-F238E27FC236}">
                <a16:creationId xmlns:a16="http://schemas.microsoft.com/office/drawing/2014/main" id="{0F427B0B-FAC7-FD5A-F5EB-65D21FA5C09A}"/>
              </a:ext>
            </a:extLst>
          </p:cNvPr>
          <p:cNvPicPr>
            <a:picLocks noChangeAspect="1"/>
          </p:cNvPicPr>
          <p:nvPr/>
        </p:nvPicPr>
        <p:blipFill>
          <a:blip r:embed="rId3"/>
          <a:stretch>
            <a:fillRect/>
          </a:stretch>
        </p:blipFill>
        <p:spPr>
          <a:xfrm>
            <a:off x="502971" y="4497663"/>
            <a:ext cx="5867702" cy="1282766"/>
          </a:xfrm>
          <a:prstGeom prst="rect">
            <a:avLst/>
          </a:prstGeom>
        </p:spPr>
      </p:pic>
      <p:sp>
        <p:nvSpPr>
          <p:cNvPr id="7" name="TextBox 6">
            <a:extLst>
              <a:ext uri="{FF2B5EF4-FFF2-40B4-BE49-F238E27FC236}">
                <a16:creationId xmlns:a16="http://schemas.microsoft.com/office/drawing/2014/main" id="{9C2178EB-EC8A-64F6-C7AE-577F2436E48F}"/>
              </a:ext>
            </a:extLst>
          </p:cNvPr>
          <p:cNvSpPr txBox="1"/>
          <p:nvPr/>
        </p:nvSpPr>
        <p:spPr>
          <a:xfrm>
            <a:off x="6501970" y="4543953"/>
            <a:ext cx="5318356" cy="954107"/>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The Workforce Dashboard shows that we are currently non-compliant against the new Return to Work indicator, this will therefore be an area of focus for us.</a:t>
            </a:r>
          </a:p>
          <a:p>
            <a:endParaRPr lang="en-GB"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984967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297CA7-555E-295F-8686-1D9DD8CF6BF6}"/>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963E6188-FB4C-7D1B-7E4C-70FC23875008}"/>
              </a:ext>
            </a:extLst>
          </p:cNvPr>
          <p:cNvSpPr>
            <a:spLocks noGrp="1"/>
          </p:cNvSpPr>
          <p:nvPr>
            <p:ph type="body" sz="quarter" idx="10"/>
          </p:nvPr>
        </p:nvSpPr>
        <p:spPr>
          <a:xfrm>
            <a:off x="331696" y="194501"/>
            <a:ext cx="11528607" cy="219385"/>
          </a:xfrm>
        </p:spPr>
        <p:txBody>
          <a:bodyPr vert="horz" lIns="91440" tIns="45720" rIns="91440" bIns="45720" rtlCol="0" anchor="t">
            <a:noAutofit/>
          </a:bodyPr>
          <a:lstStyle/>
          <a:p>
            <a:r>
              <a:rPr lang="pt-BR" sz="4000" dirty="0">
                <a:latin typeface="Arial Black"/>
              </a:rPr>
              <a:t>Short Term Sickness Absence </a:t>
            </a:r>
          </a:p>
        </p:txBody>
      </p:sp>
      <p:sp>
        <p:nvSpPr>
          <p:cNvPr id="4" name="Espaço Reservado para Texto 2">
            <a:extLst>
              <a:ext uri="{FF2B5EF4-FFF2-40B4-BE49-F238E27FC236}">
                <a16:creationId xmlns:a16="http://schemas.microsoft.com/office/drawing/2014/main" id="{245D305C-A749-B6BD-1C9B-D908625D9BEC}"/>
              </a:ext>
            </a:extLst>
          </p:cNvPr>
          <p:cNvSpPr>
            <a:spLocks noGrp="1"/>
          </p:cNvSpPr>
          <p:nvPr>
            <p:ph type="body" sz="quarter" idx="11"/>
          </p:nvPr>
        </p:nvSpPr>
        <p:spPr>
          <a:xfrm>
            <a:off x="502971" y="1844415"/>
            <a:ext cx="10556853" cy="4286878"/>
          </a:xfrm>
        </p:spPr>
        <p:txBody>
          <a:bodyPr>
            <a:normAutofit/>
          </a:bodyPr>
          <a:lstStyle/>
          <a:p>
            <a:pPr marL="342900" lvl="0" indent="-342900">
              <a:lnSpc>
                <a:spcPct val="107000"/>
              </a:lnSpc>
              <a:spcAft>
                <a:spcPts val="800"/>
              </a:spcAft>
              <a:buFont typeface="Symbol" panose="05050102010706020507" pitchFamily="18" charset="2"/>
              <a:buChar char=""/>
            </a:pPr>
            <a:endParaRPr lang="pt-BR" sz="2400" dirty="0"/>
          </a:p>
          <a:p>
            <a:pPr marL="457200" indent="-457200">
              <a:buFont typeface="Arial" panose="020B0604020202020204" pitchFamily="34" charset="0"/>
              <a:buChar char="•"/>
            </a:pPr>
            <a:endParaRPr lang="pt-BR" sz="2400" dirty="0"/>
          </a:p>
        </p:txBody>
      </p:sp>
      <p:sp>
        <p:nvSpPr>
          <p:cNvPr id="6" name="TextBox 5">
            <a:extLst>
              <a:ext uri="{FF2B5EF4-FFF2-40B4-BE49-F238E27FC236}">
                <a16:creationId xmlns:a16="http://schemas.microsoft.com/office/drawing/2014/main" id="{056BD047-D9B9-A8BD-FA1E-94C3C5F31EA0}"/>
              </a:ext>
            </a:extLst>
          </p:cNvPr>
          <p:cNvSpPr txBox="1"/>
          <p:nvPr/>
        </p:nvSpPr>
        <p:spPr>
          <a:xfrm>
            <a:off x="502971" y="1117461"/>
            <a:ext cx="11525569" cy="415498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GB" sz="1400" dirty="0">
                <a:latin typeface="Arial" panose="020B0604020202020204" pitchFamily="34" charset="0"/>
                <a:ea typeface="Calibri"/>
                <a:cs typeface="Arial" panose="020B0604020202020204" pitchFamily="34" charset="0"/>
              </a:rPr>
              <a:t>Recent data highlights an increase in short term absence vs long term sickness absence, with the most common reason for short term absence being anxiety/stress related. </a:t>
            </a:r>
          </a:p>
          <a:p>
            <a:endParaRPr lang="en-GB" sz="1400" dirty="0">
              <a:latin typeface="Arial" panose="020B0604020202020204" pitchFamily="34" charset="0"/>
              <a:ea typeface="Calibri"/>
              <a:cs typeface="Arial" panose="020B0604020202020204" pitchFamily="34" charset="0"/>
            </a:endParaRPr>
          </a:p>
          <a:p>
            <a:pPr marL="285750" indent="-285750">
              <a:buFont typeface="Arial"/>
              <a:buChar char="•"/>
            </a:pPr>
            <a:r>
              <a:rPr lang="en-GB" sz="1400" dirty="0">
                <a:latin typeface="Arial" panose="020B0604020202020204" pitchFamily="34" charset="0"/>
                <a:ea typeface="Calibri"/>
                <a:cs typeface="Arial" panose="020B0604020202020204" pitchFamily="34" charset="0"/>
              </a:rPr>
              <a:t>A deep dive in Primary Care &amp; Therapies absence confirmed that short term absence due to Anxiety/Stress was predominately linked to personal stress but that there is evidence to support some anxiety/stress was work related. The top 3 factors for personal stress were bereavement, caring for dependants and stress at home.</a:t>
            </a:r>
          </a:p>
          <a:p>
            <a:endParaRPr lang="en-GB" sz="1400" dirty="0">
              <a:highlight>
                <a:srgbClr val="FFFF00"/>
              </a:highlight>
              <a:latin typeface="Arial" panose="020B0604020202020204" pitchFamily="34" charset="0"/>
              <a:ea typeface="Calibri"/>
              <a:cs typeface="Arial" panose="020B0604020202020204" pitchFamily="34" charset="0"/>
            </a:endParaRPr>
          </a:p>
          <a:p>
            <a:pPr marL="285750" indent="-285750">
              <a:buFont typeface="Arial"/>
              <a:buChar char="•"/>
            </a:pPr>
            <a:r>
              <a:rPr lang="en-GB" sz="1400" dirty="0">
                <a:latin typeface="Arial" panose="020B0604020202020204" pitchFamily="34" charset="0"/>
                <a:ea typeface="Calibri"/>
                <a:cs typeface="Arial" panose="020B0604020202020204" pitchFamily="34" charset="0"/>
              </a:rPr>
              <a:t>In order to support employees with anxiety/stress, specifically personal stress as outlined above, Swansea Bay partnered with Carers Wales. The group regularly promotes the resource available to ensure those with caring responsibilities are supported. In addition to promoting the Health Board’s Flexible Working Policy, Bereavement Support groups available to all employees and the Wellbeing Resource pack, outlining all wellbeing support available to employees to encourage ownership of wellbeing.</a:t>
            </a:r>
          </a:p>
          <a:p>
            <a:endParaRPr lang="en-GB" sz="1400" dirty="0">
              <a:latin typeface="Arial" panose="020B0604020202020204" pitchFamily="34" charset="0"/>
              <a:ea typeface="Calibri"/>
              <a:cs typeface="Arial" panose="020B0604020202020204" pitchFamily="34" charset="0"/>
            </a:endParaRPr>
          </a:p>
          <a:p>
            <a:pPr marL="285750" indent="-285750">
              <a:buFont typeface="Arial"/>
              <a:buChar char="•"/>
            </a:pPr>
            <a:r>
              <a:rPr lang="en-GB" sz="1400" dirty="0">
                <a:latin typeface="Arial" panose="020B0604020202020204" pitchFamily="34" charset="0"/>
                <a:ea typeface="Calibri"/>
                <a:cs typeface="Arial" panose="020B0604020202020204" pitchFamily="34" charset="0"/>
              </a:rPr>
              <a:t>The Workforce team have updated our Managing Attendance at Work training and bite-size learning modules to ensure there is a clear impetus on compassionate conversations and leadership at all times. The groups HR Business Partnering team have also developed and delivered bespoke sessions tailored to specific hotspot areas to support the reduction of sickness absence. </a:t>
            </a:r>
          </a:p>
          <a:p>
            <a:pPr marL="285750" indent="-285750">
              <a:buFont typeface="Arial"/>
              <a:buChar char="•"/>
            </a:pPr>
            <a:endParaRPr lang="en-GB" dirty="0">
              <a:ea typeface="Calibri"/>
              <a:cs typeface="Calibri"/>
            </a:endParaRPr>
          </a:p>
          <a:p>
            <a:endParaRPr lang="en-GB" dirty="0">
              <a:ea typeface="Calibri"/>
              <a:cs typeface="Calibri"/>
            </a:endParaRPr>
          </a:p>
          <a:p>
            <a:endParaRPr lang="en-GB" dirty="0">
              <a:ea typeface="Calibri"/>
              <a:cs typeface="Calibri"/>
            </a:endParaRPr>
          </a:p>
        </p:txBody>
      </p:sp>
    </p:spTree>
    <p:extLst>
      <p:ext uri="{BB962C8B-B14F-4D97-AF65-F5344CB8AC3E}">
        <p14:creationId xmlns:p14="http://schemas.microsoft.com/office/powerpoint/2010/main" val="20309514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97093" y="229607"/>
            <a:ext cx="11528607" cy="219385"/>
          </a:xfrm>
        </p:spPr>
        <p:txBody>
          <a:bodyPr vert="horz" lIns="91440" tIns="45720" rIns="91440" bIns="45720" rtlCol="0" anchor="t">
            <a:noAutofit/>
          </a:bodyPr>
          <a:lstStyle/>
          <a:p>
            <a:r>
              <a:rPr lang="pt-BR" sz="3600" dirty="0" err="1">
                <a:latin typeface="Arial Black"/>
              </a:rPr>
              <a:t>Long</a:t>
            </a:r>
            <a:r>
              <a:rPr lang="pt-BR" sz="3600" dirty="0">
                <a:latin typeface="Arial Black"/>
              </a:rPr>
              <a:t> </a:t>
            </a:r>
            <a:r>
              <a:rPr lang="pt-BR" sz="3600" dirty="0" err="1">
                <a:latin typeface="Arial Black"/>
              </a:rPr>
              <a:t>Term</a:t>
            </a:r>
            <a:r>
              <a:rPr lang="pt-BR" sz="3600" dirty="0">
                <a:latin typeface="Arial Black"/>
              </a:rPr>
              <a:t> </a:t>
            </a:r>
            <a:r>
              <a:rPr lang="pt-BR" sz="3600" dirty="0" err="1">
                <a:latin typeface="Arial Black"/>
              </a:rPr>
              <a:t>Sickness</a:t>
            </a:r>
            <a:r>
              <a:rPr lang="pt-BR" sz="3600" dirty="0">
                <a:latin typeface="Arial Black"/>
              </a:rPr>
              <a:t> </a:t>
            </a:r>
            <a:r>
              <a:rPr lang="pt-BR" sz="3600" dirty="0" err="1">
                <a:latin typeface="Arial Black"/>
              </a:rPr>
              <a:t>Absence</a:t>
            </a:r>
            <a:endParaRPr lang="pt-BR" sz="3600" dirty="0">
              <a:latin typeface="Arial Black"/>
            </a:endParaRPr>
          </a:p>
          <a:p>
            <a:endParaRPr lang="pt-BR" sz="3600" dirty="0">
              <a:latin typeface="Arial Black"/>
            </a:endParaRP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502971" y="1844415"/>
            <a:ext cx="10556853" cy="4286878"/>
          </a:xfrm>
        </p:spPr>
        <p:txBody>
          <a:bodyPr>
            <a:normAutofit/>
          </a:bodyPr>
          <a:lstStyle/>
          <a:p>
            <a:endParaRPr lang="pt-BR" sz="2400" dirty="0"/>
          </a:p>
          <a:p>
            <a:pPr marL="457200" indent="-457200">
              <a:buFont typeface="Arial" panose="020B0604020202020204" pitchFamily="34" charset="0"/>
              <a:buChar char="•"/>
            </a:pPr>
            <a:endParaRPr lang="pt-BR" sz="2400" dirty="0"/>
          </a:p>
        </p:txBody>
      </p:sp>
      <p:sp>
        <p:nvSpPr>
          <p:cNvPr id="7" name="TextBox 6">
            <a:extLst>
              <a:ext uri="{FF2B5EF4-FFF2-40B4-BE49-F238E27FC236}">
                <a16:creationId xmlns:a16="http://schemas.microsoft.com/office/drawing/2014/main" id="{D0D66B33-473E-2ED7-443C-6762830EF303}"/>
              </a:ext>
            </a:extLst>
          </p:cNvPr>
          <p:cNvSpPr txBox="1"/>
          <p:nvPr/>
        </p:nvSpPr>
        <p:spPr>
          <a:xfrm>
            <a:off x="502971" y="1299201"/>
            <a:ext cx="6305772" cy="46166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endParaRPr lang="en-GB" dirty="0">
              <a:ea typeface="Calibri"/>
              <a:cs typeface="Calibri"/>
            </a:endParaRPr>
          </a:p>
          <a:p>
            <a:pPr marL="285750" indent="-285750">
              <a:buFont typeface="Arial"/>
              <a:buChar char="•"/>
            </a:pPr>
            <a:endParaRPr lang="en-GB" dirty="0">
              <a:ea typeface="Calibri"/>
              <a:cs typeface="Calibri"/>
            </a:endParaRPr>
          </a:p>
          <a:p>
            <a:pPr marL="285750" indent="-285750">
              <a:buFont typeface="Arial"/>
              <a:buChar char="•"/>
            </a:pPr>
            <a:endParaRPr lang="en-GB" dirty="0">
              <a:ea typeface="Calibri"/>
              <a:cs typeface="Calibri"/>
            </a:endParaRPr>
          </a:p>
          <a:p>
            <a:pPr marL="285750" indent="-285750">
              <a:buFont typeface="Arial"/>
              <a:buChar char="•"/>
            </a:pPr>
            <a:endParaRPr lang="en-GB" dirty="0">
              <a:ea typeface="Calibri"/>
              <a:cs typeface="Calibri"/>
            </a:endParaRPr>
          </a:p>
          <a:p>
            <a:pPr marL="285750" indent="-285750">
              <a:buFont typeface="Arial"/>
              <a:buChar char="•"/>
            </a:pPr>
            <a:endParaRPr lang="en-GB" dirty="0">
              <a:ea typeface="Calibri"/>
              <a:cs typeface="Calibri"/>
            </a:endParaRPr>
          </a:p>
          <a:p>
            <a:pPr marL="285750" indent="-285750">
              <a:buFont typeface="Arial"/>
              <a:buChar char="•"/>
            </a:pPr>
            <a:endParaRPr lang="en-GB" dirty="0">
              <a:ea typeface="Calibri"/>
              <a:cs typeface="Calibri"/>
            </a:endParaRPr>
          </a:p>
          <a:p>
            <a:pPr marL="285750" indent="-285750">
              <a:buFont typeface="Arial"/>
              <a:buChar char="•"/>
            </a:pPr>
            <a:r>
              <a:rPr lang="en-GB" sz="1400" dirty="0">
                <a:latin typeface="Arial" panose="020B0604020202020204" pitchFamily="34" charset="0"/>
                <a:ea typeface="Calibri"/>
                <a:cs typeface="Arial" panose="020B0604020202020204" pitchFamily="34" charset="0"/>
              </a:rPr>
              <a:t>Data in August confirms that 3279.61 days were lost due to long term absence within Primary Care &amp; Therapies.</a:t>
            </a:r>
          </a:p>
          <a:p>
            <a:endParaRPr lang="en-GB" sz="1400" dirty="0">
              <a:latin typeface="Arial" panose="020B0604020202020204" pitchFamily="34" charset="0"/>
              <a:ea typeface="Calibri"/>
              <a:cs typeface="Arial" panose="020B0604020202020204" pitchFamily="34" charset="0"/>
            </a:endParaRPr>
          </a:p>
          <a:p>
            <a:pPr marL="285750" indent="-285750">
              <a:buFont typeface="Arial"/>
              <a:buChar char="•"/>
            </a:pPr>
            <a:r>
              <a:rPr lang="en-GB" sz="1400" dirty="0">
                <a:latin typeface="Arial" panose="020B0604020202020204" pitchFamily="34" charset="0"/>
                <a:ea typeface="Calibri"/>
                <a:cs typeface="Arial" panose="020B0604020202020204" pitchFamily="34" charset="0"/>
              </a:rPr>
              <a:t>492 employees have been referred to Occupational Health for an assessment over the last 12 months from across the group.</a:t>
            </a:r>
          </a:p>
          <a:p>
            <a:endParaRPr lang="en-GB" sz="1400" dirty="0">
              <a:highlight>
                <a:srgbClr val="FFFF00"/>
              </a:highlight>
              <a:latin typeface="Arial" panose="020B0604020202020204" pitchFamily="34" charset="0"/>
              <a:ea typeface="Calibri"/>
              <a:cs typeface="Arial" panose="020B0604020202020204" pitchFamily="34" charset="0"/>
            </a:endParaRPr>
          </a:p>
          <a:p>
            <a:pPr marL="285750" indent="-285750">
              <a:buFont typeface="Arial"/>
              <a:buChar char="•"/>
            </a:pPr>
            <a:r>
              <a:rPr lang="en-GB" sz="1400" dirty="0">
                <a:latin typeface="Arial" panose="020B0604020202020204" pitchFamily="34" charset="0"/>
                <a:ea typeface="Calibri"/>
                <a:cs typeface="Arial" panose="020B0604020202020204" pitchFamily="34" charset="0"/>
              </a:rPr>
              <a:t>35 employees are on/approaching half pay.</a:t>
            </a:r>
          </a:p>
          <a:p>
            <a:endParaRPr lang="en-GB" sz="1400" dirty="0">
              <a:latin typeface="Arial" panose="020B0604020202020204" pitchFamily="34" charset="0"/>
              <a:ea typeface="Calibri"/>
              <a:cs typeface="Arial" panose="020B0604020202020204" pitchFamily="34" charset="0"/>
            </a:endParaRPr>
          </a:p>
          <a:p>
            <a:pPr marL="285750" indent="-285750">
              <a:buFont typeface="Arial"/>
              <a:buChar char="•"/>
            </a:pPr>
            <a:r>
              <a:rPr lang="en-GB" sz="1400" dirty="0">
                <a:latin typeface="Arial" panose="020B0604020202020204" pitchFamily="34" charset="0"/>
                <a:ea typeface="Calibri"/>
                <a:cs typeface="Arial" panose="020B0604020202020204" pitchFamily="34" charset="0"/>
              </a:rPr>
              <a:t>12 employees are on/approaching nil pay.</a:t>
            </a:r>
          </a:p>
          <a:p>
            <a:endParaRPr lang="en-GB" sz="1400" dirty="0">
              <a:highlight>
                <a:srgbClr val="FFFF00"/>
              </a:highlight>
              <a:latin typeface="Arial" panose="020B0604020202020204" pitchFamily="34" charset="0"/>
              <a:ea typeface="Calibri"/>
              <a:cs typeface="Arial" panose="020B0604020202020204" pitchFamily="34" charset="0"/>
            </a:endParaRPr>
          </a:p>
          <a:p>
            <a:pPr marL="285750" indent="-285750">
              <a:buFont typeface="Arial"/>
              <a:buChar char="•"/>
            </a:pPr>
            <a:r>
              <a:rPr lang="en-GB" sz="1400" dirty="0">
                <a:latin typeface="Arial" panose="020B0604020202020204" pitchFamily="34" charset="0"/>
                <a:ea typeface="Calibri"/>
                <a:cs typeface="Arial" panose="020B0604020202020204" pitchFamily="34" charset="0"/>
              </a:rPr>
              <a:t>Since April 2025, all Final Formal Absence Meetings are taking place at or before 12 months continuous absence in line with Policy.</a:t>
            </a:r>
          </a:p>
          <a:p>
            <a:endParaRPr lang="en-GB" dirty="0">
              <a:ea typeface="Calibri"/>
              <a:cs typeface="Calibri"/>
            </a:endParaRPr>
          </a:p>
        </p:txBody>
      </p:sp>
      <p:pic>
        <p:nvPicPr>
          <p:cNvPr id="5" name="Picture 4">
            <a:extLst>
              <a:ext uri="{FF2B5EF4-FFF2-40B4-BE49-F238E27FC236}">
                <a16:creationId xmlns:a16="http://schemas.microsoft.com/office/drawing/2014/main" id="{31E50834-9844-732E-CC89-486AC5DA5159}"/>
              </a:ext>
            </a:extLst>
          </p:cNvPr>
          <p:cNvPicPr>
            <a:picLocks noChangeAspect="1"/>
          </p:cNvPicPr>
          <p:nvPr/>
        </p:nvPicPr>
        <p:blipFill>
          <a:blip r:embed="rId3"/>
          <a:stretch>
            <a:fillRect/>
          </a:stretch>
        </p:blipFill>
        <p:spPr>
          <a:xfrm>
            <a:off x="397093" y="1718044"/>
            <a:ext cx="6609349" cy="1084531"/>
          </a:xfrm>
          <a:prstGeom prst="rect">
            <a:avLst/>
          </a:prstGeom>
        </p:spPr>
      </p:pic>
      <p:pic>
        <p:nvPicPr>
          <p:cNvPr id="8" name="Picture 7">
            <a:extLst>
              <a:ext uri="{FF2B5EF4-FFF2-40B4-BE49-F238E27FC236}">
                <a16:creationId xmlns:a16="http://schemas.microsoft.com/office/drawing/2014/main" id="{01F3F292-07F0-D7B7-80F9-DED7753887D5}"/>
              </a:ext>
            </a:extLst>
          </p:cNvPr>
          <p:cNvPicPr>
            <a:picLocks noChangeAspect="1"/>
          </p:cNvPicPr>
          <p:nvPr/>
        </p:nvPicPr>
        <p:blipFill>
          <a:blip r:embed="rId4"/>
          <a:stretch>
            <a:fillRect/>
          </a:stretch>
        </p:blipFill>
        <p:spPr>
          <a:xfrm>
            <a:off x="7006442" y="1718044"/>
            <a:ext cx="5054860" cy="3626036"/>
          </a:xfrm>
          <a:prstGeom prst="rect">
            <a:avLst/>
          </a:prstGeom>
        </p:spPr>
      </p:pic>
    </p:spTree>
    <p:extLst>
      <p:ext uri="{BB962C8B-B14F-4D97-AF65-F5344CB8AC3E}">
        <p14:creationId xmlns:p14="http://schemas.microsoft.com/office/powerpoint/2010/main" val="15563993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E6C966-F430-A134-B964-FBD923335B6B}"/>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D15988FB-EE51-7B00-5C57-28274172C5EB}"/>
              </a:ext>
            </a:extLst>
          </p:cNvPr>
          <p:cNvSpPr>
            <a:spLocks noGrp="1"/>
          </p:cNvSpPr>
          <p:nvPr>
            <p:ph type="body" sz="quarter" idx="10"/>
          </p:nvPr>
        </p:nvSpPr>
        <p:spPr>
          <a:xfrm>
            <a:off x="331696" y="260780"/>
            <a:ext cx="11528607" cy="219385"/>
          </a:xfrm>
        </p:spPr>
        <p:txBody>
          <a:bodyPr vert="horz" lIns="91440" tIns="45720" rIns="91440" bIns="45720" rtlCol="0" anchor="t">
            <a:noAutofit/>
          </a:bodyPr>
          <a:lstStyle/>
          <a:p>
            <a:r>
              <a:rPr lang="pt-BR" sz="3600" dirty="0">
                <a:latin typeface="Arial Black"/>
              </a:rPr>
              <a:t>Absence Prompt Deep Dive – Primary, Community Care &amp; Therapies</a:t>
            </a:r>
          </a:p>
          <a:p>
            <a:endParaRPr lang="pt-BR" sz="3600" dirty="0">
              <a:latin typeface="Arial Black"/>
            </a:endParaRPr>
          </a:p>
        </p:txBody>
      </p:sp>
      <p:sp>
        <p:nvSpPr>
          <p:cNvPr id="3" name="Espaço Reservado para Texto 2">
            <a:extLst>
              <a:ext uri="{FF2B5EF4-FFF2-40B4-BE49-F238E27FC236}">
                <a16:creationId xmlns:a16="http://schemas.microsoft.com/office/drawing/2014/main" id="{9791E930-B535-0346-BBF4-87F35453F704}"/>
              </a:ext>
            </a:extLst>
          </p:cNvPr>
          <p:cNvSpPr>
            <a:spLocks noGrp="1"/>
          </p:cNvSpPr>
          <p:nvPr>
            <p:ph type="body" sz="quarter" idx="11"/>
          </p:nvPr>
        </p:nvSpPr>
        <p:spPr>
          <a:xfrm>
            <a:off x="502971" y="1844415"/>
            <a:ext cx="10556853" cy="4286878"/>
          </a:xfrm>
        </p:spPr>
        <p:txBody>
          <a:bodyPr>
            <a:normAutofit/>
          </a:bodyPr>
          <a:lstStyle/>
          <a:p>
            <a:endParaRPr lang="pt-BR" sz="2400" dirty="0"/>
          </a:p>
          <a:p>
            <a:pPr marL="457200" indent="-457200">
              <a:buFont typeface="Arial" panose="020B0604020202020204" pitchFamily="34" charset="0"/>
              <a:buChar char="•"/>
            </a:pPr>
            <a:endParaRPr lang="pt-BR" sz="2400" dirty="0"/>
          </a:p>
        </p:txBody>
      </p:sp>
      <p:sp>
        <p:nvSpPr>
          <p:cNvPr id="7" name="TextBox 6">
            <a:extLst>
              <a:ext uri="{FF2B5EF4-FFF2-40B4-BE49-F238E27FC236}">
                <a16:creationId xmlns:a16="http://schemas.microsoft.com/office/drawing/2014/main" id="{849D9A15-B4EE-7D73-DBE2-DB683DE9FB9A}"/>
              </a:ext>
            </a:extLst>
          </p:cNvPr>
          <p:cNvSpPr txBox="1"/>
          <p:nvPr/>
        </p:nvSpPr>
        <p:spPr>
          <a:xfrm>
            <a:off x="498789" y="1433438"/>
            <a:ext cx="10892723" cy="387798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400" dirty="0">
              <a:solidFill>
                <a:prstClr val="black"/>
              </a:solidFill>
              <a:latin typeface="Arial" panose="020B0604020202020204" pitchFamily="34" charset="0"/>
              <a:ea typeface="Calibri"/>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dirty="0">
                <a:solidFill>
                  <a:prstClr val="black"/>
                </a:solidFill>
                <a:latin typeface="Arial" panose="020B0604020202020204" pitchFamily="34" charset="0"/>
                <a:ea typeface="Calibri"/>
                <a:cs typeface="Arial" panose="020B0604020202020204" pitchFamily="34" charset="0"/>
              </a:rPr>
              <a:t>178 (6.9%) employees within Primary Community Care &amp; Therapies have reached a review point under the Managing Attendance at Work Policy.</a:t>
            </a:r>
          </a:p>
          <a:p>
            <a:pPr marR="0" lvl="0" algn="l" defTabSz="914400" rtl="0" eaLnBrk="1" fontAlgn="auto" latinLnBrk="0" hangingPunct="1">
              <a:lnSpc>
                <a:spcPct val="100000"/>
              </a:lnSpc>
              <a:spcBef>
                <a:spcPts val="0"/>
              </a:spcBef>
              <a:spcAft>
                <a:spcPts val="0"/>
              </a:spcAft>
              <a:buClrTx/>
              <a:buSzTx/>
              <a:tabLst/>
              <a:defRPr/>
            </a:pPr>
            <a:endParaRPr lang="en-GB" sz="1400" dirty="0">
              <a:solidFill>
                <a:prstClr val="black"/>
              </a:solidFill>
              <a:latin typeface="Arial" panose="020B0604020202020204" pitchFamily="34" charset="0"/>
              <a:ea typeface="Calibri"/>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Calibri"/>
                <a:cs typeface="Arial" panose="020B0604020202020204" pitchFamily="34" charset="0"/>
              </a:rPr>
              <a:t>Following a deep dive within the </a:t>
            </a:r>
            <a:r>
              <a:rPr lang="en-GB" sz="1400" dirty="0">
                <a:solidFill>
                  <a:prstClr val="black"/>
                </a:solidFill>
                <a:latin typeface="Arial" panose="020B0604020202020204" pitchFamily="34" charset="0"/>
                <a:ea typeface="Calibri"/>
                <a:cs typeface="Arial" panose="020B0604020202020204" pitchFamily="34" charset="0"/>
              </a:rPr>
              <a:t>Service Group</a:t>
            </a: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Calibri"/>
                <a:cs typeface="Arial" panose="020B0604020202020204" pitchFamily="34" charset="0"/>
              </a:rPr>
              <a:t> </a:t>
            </a:r>
            <a:r>
              <a:rPr lang="en-GB" sz="1400" dirty="0">
                <a:solidFill>
                  <a:prstClr val="black"/>
                </a:solidFill>
                <a:latin typeface="Arial" panose="020B0604020202020204" pitchFamily="34" charset="0"/>
                <a:ea typeface="Calibri"/>
                <a:cs typeface="Arial" panose="020B0604020202020204" pitchFamily="34" charset="0"/>
              </a:rPr>
              <a:t>steps are being taken to ensure all employees </a:t>
            </a:r>
            <a:r>
              <a:rPr kumimoji="0" lang="en-GB" sz="1400" b="0" i="0" u="none" strike="noStrike" kern="1200" cap="none" spc="0" normalizeH="0" baseline="0" noProof="0" dirty="0" err="1">
                <a:ln>
                  <a:noFill/>
                </a:ln>
                <a:solidFill>
                  <a:prstClr val="black"/>
                </a:solidFill>
                <a:effectLst/>
                <a:uLnTx/>
                <a:uFillTx/>
                <a:latin typeface="Arial" panose="020B0604020202020204" pitchFamily="34" charset="0"/>
                <a:ea typeface="Calibri"/>
                <a:cs typeface="Arial" panose="020B0604020202020204" pitchFamily="34" charset="0"/>
              </a:rPr>
              <a:t>att</a:t>
            </a:r>
            <a:r>
              <a:rPr lang="en-GB" sz="1400" dirty="0">
                <a:solidFill>
                  <a:prstClr val="black"/>
                </a:solidFill>
                <a:latin typeface="Arial" panose="020B0604020202020204" pitchFamily="34" charset="0"/>
                <a:ea typeface="Calibri"/>
                <a:cs typeface="Arial" panose="020B0604020202020204" pitchFamily="34" charset="0"/>
              </a:rPr>
              <a:t>end a review meeting in line with the Managing Attendance at Work Policy.</a:t>
            </a:r>
          </a:p>
          <a:p>
            <a:pPr marR="0" lvl="0" algn="l" defTabSz="914400" rtl="0" eaLnBrk="1" fontAlgn="auto" latinLnBrk="0" hangingPunct="1">
              <a:lnSpc>
                <a:spcPct val="100000"/>
              </a:lnSpc>
              <a:spcBef>
                <a:spcPts val="0"/>
              </a:spcBef>
              <a:spcAft>
                <a:spcPts val="0"/>
              </a:spcAft>
              <a:buClrTx/>
              <a:buSzTx/>
              <a:tabLst/>
              <a:defRPr/>
            </a:pPr>
            <a:endParaRPr lang="en-GB" sz="1400" dirty="0">
              <a:solidFill>
                <a:prstClr val="black"/>
              </a:solidFill>
              <a:latin typeface="Arial" panose="020B0604020202020204" pitchFamily="34" charset="0"/>
              <a:ea typeface="Calibri"/>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dirty="0">
                <a:solidFill>
                  <a:prstClr val="black"/>
                </a:solidFill>
                <a:latin typeface="Arial" panose="020B0604020202020204" pitchFamily="34" charset="0"/>
                <a:ea typeface="Calibri"/>
                <a:cs typeface="Arial" panose="020B0604020202020204" pitchFamily="34" charset="0"/>
              </a:rPr>
              <a:t>Managing Attendance at Work Policy compliance audits are being undertaken, targeting hotspot areas, the groups Sickness Absence Action Plan (slides 11-12) sets out measures being undertaken to address areas for improvement.</a:t>
            </a:r>
          </a:p>
          <a:p>
            <a:pPr marR="0" lvl="0" algn="l" defTabSz="914400" rtl="0" eaLnBrk="1" fontAlgn="auto" latinLnBrk="0" hangingPunct="1">
              <a:lnSpc>
                <a:spcPct val="100000"/>
              </a:lnSpc>
              <a:spcBef>
                <a:spcPts val="0"/>
              </a:spcBef>
              <a:spcAft>
                <a:spcPts val="0"/>
              </a:spcAft>
              <a:buClrTx/>
              <a:buSzTx/>
              <a:tabLst/>
              <a:defRPr/>
            </a:pPr>
            <a:endParaRPr lang="en-GB" sz="1400" dirty="0">
              <a:solidFill>
                <a:prstClr val="black"/>
              </a:solidFill>
              <a:latin typeface="Arial" panose="020B0604020202020204" pitchFamily="34" charset="0"/>
              <a:ea typeface="Calibri"/>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dirty="0">
                <a:solidFill>
                  <a:prstClr val="black"/>
                </a:solidFill>
                <a:latin typeface="Arial" panose="020B0604020202020204" pitchFamily="34" charset="0"/>
                <a:ea typeface="Calibri"/>
                <a:cs typeface="Arial" panose="020B0604020202020204" pitchFamily="34" charset="0"/>
              </a:rPr>
              <a:t>Managing Attendance at Work training has been carried out across the Service Group and will continue. Bespoke training has also been rolled out to managers on Short Term Sickness Absence management, Return to Work interviews, Long Term Sickness Absence management.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400" dirty="0">
              <a:solidFill>
                <a:prstClr val="black"/>
              </a:solidFill>
              <a:latin typeface="Arial" panose="020B0604020202020204" pitchFamily="34" charset="0"/>
              <a:ea typeface="Calibri"/>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dirty="0">
                <a:solidFill>
                  <a:prstClr val="black"/>
                </a:solidFill>
                <a:latin typeface="Arial" panose="020B0604020202020204" pitchFamily="34" charset="0"/>
                <a:ea typeface="Calibri"/>
                <a:cs typeface="Arial" panose="020B0604020202020204" pitchFamily="34" charset="0"/>
              </a:rPr>
              <a:t>Monthly Scrutiny meetings are also in place with a focus on improving consistent hot spot areas.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a:solidFill>
                <a:prstClr val="black"/>
              </a:solidFill>
              <a:latin typeface="Calibri" panose="020F0502020204030204"/>
              <a:ea typeface="Calibri"/>
              <a:cs typeface="Calibri"/>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Calibri"/>
              <a:cs typeface="Calibri"/>
            </a:endParaRPr>
          </a:p>
        </p:txBody>
      </p:sp>
    </p:spTree>
    <p:extLst>
      <p:ext uri="{BB962C8B-B14F-4D97-AF65-F5344CB8AC3E}">
        <p14:creationId xmlns:p14="http://schemas.microsoft.com/office/powerpoint/2010/main" val="12803587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5AB244-8437-AED3-C0AA-EB28807D35AD}"/>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7DB3A83C-9DD5-8F31-CC8C-E94E1F7335FB}"/>
              </a:ext>
            </a:extLst>
          </p:cNvPr>
          <p:cNvSpPr>
            <a:spLocks noGrp="1"/>
          </p:cNvSpPr>
          <p:nvPr>
            <p:ph type="body" sz="quarter" idx="10"/>
          </p:nvPr>
        </p:nvSpPr>
        <p:spPr>
          <a:xfrm>
            <a:off x="397093" y="229607"/>
            <a:ext cx="11528607" cy="219385"/>
          </a:xfrm>
        </p:spPr>
        <p:txBody>
          <a:bodyPr vert="horz" lIns="91440" tIns="45720" rIns="91440" bIns="45720" rtlCol="0" anchor="t">
            <a:noAutofit/>
          </a:bodyPr>
          <a:lstStyle/>
          <a:p>
            <a:r>
              <a:rPr lang="pt-BR" sz="3600" dirty="0" err="1">
                <a:latin typeface="Arial Black"/>
              </a:rPr>
              <a:t>PADRs</a:t>
            </a:r>
            <a:r>
              <a:rPr lang="pt-BR" sz="3600" dirty="0">
                <a:latin typeface="Arial Black"/>
              </a:rPr>
              <a:t> </a:t>
            </a:r>
            <a:r>
              <a:rPr lang="pt-BR" sz="3600" dirty="0" err="1">
                <a:latin typeface="Arial Black"/>
              </a:rPr>
              <a:t>and</a:t>
            </a:r>
            <a:r>
              <a:rPr lang="pt-BR" sz="3600" dirty="0">
                <a:latin typeface="Arial Black"/>
              </a:rPr>
              <a:t> </a:t>
            </a:r>
            <a:r>
              <a:rPr lang="pt-BR" sz="3600" dirty="0" err="1">
                <a:latin typeface="Arial Black"/>
              </a:rPr>
              <a:t>Compassionate</a:t>
            </a:r>
            <a:r>
              <a:rPr lang="pt-BR" sz="3600" dirty="0">
                <a:latin typeface="Arial Black"/>
              </a:rPr>
              <a:t> </a:t>
            </a:r>
            <a:r>
              <a:rPr lang="pt-BR" sz="3600" dirty="0" err="1">
                <a:latin typeface="Arial Black"/>
              </a:rPr>
              <a:t>Leadership</a:t>
            </a:r>
            <a:r>
              <a:rPr lang="pt-BR" sz="3600" dirty="0">
                <a:latin typeface="Arial Black"/>
              </a:rPr>
              <a:t> </a:t>
            </a:r>
            <a:r>
              <a:rPr lang="pt-BR" sz="3600" dirty="0" err="1">
                <a:latin typeface="Arial Black"/>
              </a:rPr>
              <a:t>Discussions</a:t>
            </a:r>
            <a:endParaRPr lang="pt-BR" sz="3600" dirty="0" err="1"/>
          </a:p>
          <a:p>
            <a:endParaRPr lang="pt-BR" sz="3600" dirty="0">
              <a:latin typeface="Arial Black"/>
            </a:endParaRPr>
          </a:p>
        </p:txBody>
      </p:sp>
      <p:sp>
        <p:nvSpPr>
          <p:cNvPr id="3" name="Espaço Reservado para Texto 2">
            <a:extLst>
              <a:ext uri="{FF2B5EF4-FFF2-40B4-BE49-F238E27FC236}">
                <a16:creationId xmlns:a16="http://schemas.microsoft.com/office/drawing/2014/main" id="{84E43CFB-3040-AA17-B18A-9AF1A8CFD936}"/>
              </a:ext>
            </a:extLst>
          </p:cNvPr>
          <p:cNvSpPr>
            <a:spLocks noGrp="1"/>
          </p:cNvSpPr>
          <p:nvPr>
            <p:ph type="body" sz="quarter" idx="11"/>
          </p:nvPr>
        </p:nvSpPr>
        <p:spPr>
          <a:xfrm>
            <a:off x="502971" y="1844415"/>
            <a:ext cx="10556853" cy="4286878"/>
          </a:xfrm>
        </p:spPr>
        <p:txBody>
          <a:bodyPr>
            <a:normAutofit/>
          </a:bodyPr>
          <a:lstStyle/>
          <a:p>
            <a:endParaRPr lang="pt-BR" sz="2400" dirty="0"/>
          </a:p>
          <a:p>
            <a:pPr marL="457200" indent="-457200">
              <a:buFont typeface="Arial" panose="020B0604020202020204" pitchFamily="34" charset="0"/>
              <a:buChar char="•"/>
            </a:pPr>
            <a:endParaRPr lang="pt-BR" sz="2400" dirty="0"/>
          </a:p>
        </p:txBody>
      </p:sp>
      <p:pic>
        <p:nvPicPr>
          <p:cNvPr id="5" name="Picture 4">
            <a:extLst>
              <a:ext uri="{FF2B5EF4-FFF2-40B4-BE49-F238E27FC236}">
                <a16:creationId xmlns:a16="http://schemas.microsoft.com/office/drawing/2014/main" id="{EB11A3DD-99DE-2598-D1B4-D111D3AB8434}"/>
              </a:ext>
            </a:extLst>
          </p:cNvPr>
          <p:cNvPicPr>
            <a:picLocks noChangeAspect="1"/>
          </p:cNvPicPr>
          <p:nvPr/>
        </p:nvPicPr>
        <p:blipFill>
          <a:blip r:embed="rId3"/>
          <a:stretch>
            <a:fillRect/>
          </a:stretch>
        </p:blipFill>
        <p:spPr>
          <a:xfrm>
            <a:off x="5772231" y="3976526"/>
            <a:ext cx="6226929" cy="1436339"/>
          </a:xfrm>
          <a:prstGeom prst="rect">
            <a:avLst/>
          </a:prstGeom>
        </p:spPr>
      </p:pic>
      <p:pic>
        <p:nvPicPr>
          <p:cNvPr id="9" name="Picture 8" descr="A white paper with black text&#10;&#10;AI-generated content may be incorrect.">
            <a:extLst>
              <a:ext uri="{FF2B5EF4-FFF2-40B4-BE49-F238E27FC236}">
                <a16:creationId xmlns:a16="http://schemas.microsoft.com/office/drawing/2014/main" id="{687C98D9-74FA-0F8F-95CF-DF7E437538AD}"/>
              </a:ext>
            </a:extLst>
          </p:cNvPr>
          <p:cNvPicPr>
            <a:picLocks noChangeAspect="1"/>
          </p:cNvPicPr>
          <p:nvPr/>
        </p:nvPicPr>
        <p:blipFill>
          <a:blip r:embed="rId4"/>
          <a:stretch>
            <a:fillRect/>
          </a:stretch>
        </p:blipFill>
        <p:spPr>
          <a:xfrm>
            <a:off x="5760686" y="1280546"/>
            <a:ext cx="6237100" cy="2695415"/>
          </a:xfrm>
          <a:prstGeom prst="rect">
            <a:avLst/>
          </a:prstGeom>
        </p:spPr>
      </p:pic>
      <p:sp>
        <p:nvSpPr>
          <p:cNvPr id="11" name="TextBox 10">
            <a:extLst>
              <a:ext uri="{FF2B5EF4-FFF2-40B4-BE49-F238E27FC236}">
                <a16:creationId xmlns:a16="http://schemas.microsoft.com/office/drawing/2014/main" id="{5F8F5CD8-66A7-6E66-60BF-513ACC6C5316}"/>
              </a:ext>
            </a:extLst>
          </p:cNvPr>
          <p:cNvSpPr txBox="1"/>
          <p:nvPr/>
        </p:nvSpPr>
        <p:spPr>
          <a:xfrm>
            <a:off x="498789" y="1291371"/>
            <a:ext cx="5248756" cy="40010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GB" sz="1400" dirty="0">
                <a:latin typeface="Arial" panose="020B0604020202020204" pitchFamily="34" charset="0"/>
                <a:ea typeface="Calibri"/>
                <a:cs typeface="Arial" panose="020B0604020202020204" pitchFamily="34" charset="0"/>
              </a:rPr>
              <a:t>The annual PADR now includes a specific wellbeing related objective. This is an opportunity for managers to ensure support with health and wellbeing of all employees and that this is regularly reviewed against during the year. </a:t>
            </a:r>
          </a:p>
          <a:p>
            <a:endParaRPr lang="en-US" sz="1400" dirty="0">
              <a:latin typeface="Arial" panose="020B0604020202020204" pitchFamily="34" charset="0"/>
              <a:ea typeface="Calibri"/>
              <a:cs typeface="Arial" panose="020B0604020202020204" pitchFamily="34" charset="0"/>
            </a:endParaRPr>
          </a:p>
          <a:p>
            <a:pPr marL="285750" indent="-285750">
              <a:buFont typeface="Arial"/>
              <a:buChar char="•"/>
            </a:pPr>
            <a:r>
              <a:rPr lang="en-GB" sz="1400" dirty="0">
                <a:latin typeface="Arial" panose="020B0604020202020204" pitchFamily="34" charset="0"/>
                <a:ea typeface="Calibri"/>
                <a:cs typeface="Arial" panose="020B0604020202020204" pitchFamily="34" charset="0"/>
              </a:rPr>
              <a:t>Whilst PADR compliance for the group, reported in August, falls slightly below the 85%. This is monitored at Monthly Service Group performance meetings with agreed recovery trajectories discussed to gain assurance of improved compliance and wellbeing objectives are supported and met. </a:t>
            </a:r>
          </a:p>
          <a:p>
            <a:endParaRPr lang="en-GB" sz="1400" dirty="0">
              <a:highlight>
                <a:srgbClr val="FFFF00"/>
              </a:highlight>
              <a:latin typeface="Arial" panose="020B0604020202020204" pitchFamily="34" charset="0"/>
              <a:ea typeface="Calibri"/>
              <a:cs typeface="Arial" panose="020B0604020202020204" pitchFamily="34" charset="0"/>
            </a:endParaRPr>
          </a:p>
          <a:p>
            <a:endParaRPr lang="en-GB" sz="1400" dirty="0">
              <a:highlight>
                <a:srgbClr val="FFFF00"/>
              </a:highlight>
              <a:latin typeface="Arial" panose="020B0604020202020204" pitchFamily="34" charset="0"/>
              <a:ea typeface="Calibri"/>
              <a:cs typeface="Arial" panose="020B0604020202020204" pitchFamily="34" charset="0"/>
            </a:endParaRPr>
          </a:p>
          <a:p>
            <a:pPr marL="285750" indent="-285750">
              <a:buFont typeface="Arial"/>
              <a:buChar char="•"/>
            </a:pPr>
            <a:endParaRPr lang="en-GB" sz="1400" dirty="0">
              <a:highlight>
                <a:srgbClr val="FFFF00"/>
              </a:highlight>
              <a:latin typeface="Arial" panose="020B0604020202020204" pitchFamily="34" charset="0"/>
              <a:ea typeface="Calibri"/>
              <a:cs typeface="Arial" panose="020B0604020202020204" pitchFamily="34" charset="0"/>
            </a:endParaRPr>
          </a:p>
          <a:p>
            <a:pPr marL="285750" indent="-285750">
              <a:buFont typeface="Arial"/>
              <a:buChar char="•"/>
            </a:pPr>
            <a:endParaRPr lang="en-GB" dirty="0">
              <a:highlight>
                <a:srgbClr val="FFFF00"/>
              </a:highlight>
              <a:ea typeface="Calibri"/>
              <a:cs typeface="Calibri"/>
            </a:endParaRPr>
          </a:p>
          <a:p>
            <a:pPr marL="285750" indent="-285750">
              <a:buFont typeface="Arial"/>
              <a:buChar char="•"/>
            </a:pPr>
            <a:endParaRPr lang="en-GB" dirty="0">
              <a:highlight>
                <a:srgbClr val="FFFF00"/>
              </a:highlight>
              <a:ea typeface="Calibri"/>
              <a:cs typeface="Calibri"/>
            </a:endParaRPr>
          </a:p>
          <a:p>
            <a:pPr marL="285750" indent="-285750">
              <a:buFont typeface="Arial"/>
              <a:buChar char="•"/>
            </a:pPr>
            <a:endParaRPr lang="en-GB" dirty="0">
              <a:highlight>
                <a:srgbClr val="FFFF00"/>
              </a:highlight>
              <a:ea typeface="Calibri"/>
              <a:cs typeface="Calibri"/>
            </a:endParaRPr>
          </a:p>
          <a:p>
            <a:endParaRPr lang="en-GB" dirty="0">
              <a:ea typeface="Calibri"/>
              <a:cs typeface="Calibri"/>
            </a:endParaRPr>
          </a:p>
        </p:txBody>
      </p:sp>
      <p:pic>
        <p:nvPicPr>
          <p:cNvPr id="7" name="Picture 6">
            <a:extLst>
              <a:ext uri="{FF2B5EF4-FFF2-40B4-BE49-F238E27FC236}">
                <a16:creationId xmlns:a16="http://schemas.microsoft.com/office/drawing/2014/main" id="{F6B92DE5-C546-1304-4223-0EF125870C1F}"/>
              </a:ext>
            </a:extLst>
          </p:cNvPr>
          <p:cNvPicPr>
            <a:picLocks noChangeAspect="1"/>
          </p:cNvPicPr>
          <p:nvPr/>
        </p:nvPicPr>
        <p:blipFill>
          <a:blip r:embed="rId5"/>
          <a:stretch>
            <a:fillRect/>
          </a:stretch>
        </p:blipFill>
        <p:spPr>
          <a:xfrm>
            <a:off x="734003" y="4092254"/>
            <a:ext cx="4807197" cy="1200212"/>
          </a:xfrm>
          <a:prstGeom prst="rect">
            <a:avLst/>
          </a:prstGeom>
        </p:spPr>
      </p:pic>
    </p:spTree>
    <p:extLst>
      <p:ext uri="{BB962C8B-B14F-4D97-AF65-F5344CB8AC3E}">
        <p14:creationId xmlns:p14="http://schemas.microsoft.com/office/powerpoint/2010/main" val="3078548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a:extLst>
            <a:ext uri="{FF2B5EF4-FFF2-40B4-BE49-F238E27FC236}">
              <a16:creationId xmlns:a16="http://schemas.microsoft.com/office/drawing/2014/main" id="{0D5AB244-8437-AED3-C0AA-EB28807D35AD}"/>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7DB3A83C-9DD5-8F31-CC8C-E94E1F7335FB}"/>
              </a:ext>
            </a:extLst>
          </p:cNvPr>
          <p:cNvSpPr>
            <a:spLocks noGrp="1"/>
          </p:cNvSpPr>
          <p:nvPr>
            <p:ph type="body" sz="quarter" idx="10"/>
          </p:nvPr>
        </p:nvSpPr>
        <p:spPr>
          <a:xfrm>
            <a:off x="397093" y="229607"/>
            <a:ext cx="11528607" cy="219385"/>
          </a:xfrm>
        </p:spPr>
        <p:txBody>
          <a:bodyPr vert="horz" lIns="91440" tIns="45720" rIns="91440" bIns="45720" rtlCol="0" anchor="t">
            <a:noAutofit/>
          </a:bodyPr>
          <a:lstStyle/>
          <a:p>
            <a:r>
              <a:rPr lang="pt-BR" sz="3600" dirty="0">
                <a:latin typeface="Arial Black"/>
              </a:rPr>
              <a:t>Management of Sickness Absence </a:t>
            </a:r>
          </a:p>
        </p:txBody>
      </p:sp>
      <p:sp>
        <p:nvSpPr>
          <p:cNvPr id="3" name="Espaço Reservado para Texto 2">
            <a:extLst>
              <a:ext uri="{FF2B5EF4-FFF2-40B4-BE49-F238E27FC236}">
                <a16:creationId xmlns:a16="http://schemas.microsoft.com/office/drawing/2014/main" id="{84E43CFB-3040-AA17-B18A-9AF1A8CFD936}"/>
              </a:ext>
            </a:extLst>
          </p:cNvPr>
          <p:cNvSpPr>
            <a:spLocks noGrp="1"/>
          </p:cNvSpPr>
          <p:nvPr>
            <p:ph type="body" sz="quarter" idx="11"/>
          </p:nvPr>
        </p:nvSpPr>
        <p:spPr>
          <a:xfrm>
            <a:off x="502971" y="1037492"/>
            <a:ext cx="10556853" cy="5093801"/>
          </a:xfrm>
        </p:spPr>
        <p:txBody>
          <a:bodyPr>
            <a:normAutofit/>
          </a:bodyPr>
          <a:lstStyle/>
          <a:p>
            <a:endParaRPr lang="pt-BR" sz="2400" dirty="0"/>
          </a:p>
          <a:p>
            <a:pPr marL="457200" indent="-457200">
              <a:buFont typeface="Arial" panose="020B0604020202020204" pitchFamily="34" charset="0"/>
              <a:buChar char="•"/>
            </a:pPr>
            <a:endParaRPr lang="pt-BR" sz="2400" dirty="0"/>
          </a:p>
        </p:txBody>
      </p:sp>
      <p:pic>
        <p:nvPicPr>
          <p:cNvPr id="8" name="Picture 7">
            <a:extLst>
              <a:ext uri="{FF2B5EF4-FFF2-40B4-BE49-F238E27FC236}">
                <a16:creationId xmlns:a16="http://schemas.microsoft.com/office/drawing/2014/main" id="{C9985BC8-9B92-4866-B272-206826BA80E8}"/>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09906" y="1230669"/>
            <a:ext cx="8612444" cy="4396661"/>
          </a:xfrm>
          <a:prstGeom prst="rect">
            <a:avLst/>
          </a:prstGeom>
          <a:noFill/>
          <a:effectLst>
            <a:glow rad="127000">
              <a:srgbClr val="002060"/>
            </a:glow>
          </a:effectLst>
        </p:spPr>
      </p:pic>
    </p:spTree>
    <p:extLst>
      <p:ext uri="{BB962C8B-B14F-4D97-AF65-F5344CB8AC3E}">
        <p14:creationId xmlns:p14="http://schemas.microsoft.com/office/powerpoint/2010/main" val="21080733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5AB244-8437-AED3-C0AA-EB28807D35AD}"/>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7DB3A83C-9DD5-8F31-CC8C-E94E1F7335FB}"/>
              </a:ext>
            </a:extLst>
          </p:cNvPr>
          <p:cNvSpPr>
            <a:spLocks noGrp="1"/>
          </p:cNvSpPr>
          <p:nvPr>
            <p:ph type="body" sz="quarter" idx="10"/>
          </p:nvPr>
        </p:nvSpPr>
        <p:spPr>
          <a:xfrm>
            <a:off x="397093" y="229607"/>
            <a:ext cx="11528607" cy="219385"/>
          </a:xfrm>
        </p:spPr>
        <p:txBody>
          <a:bodyPr vert="horz" lIns="91440" tIns="45720" rIns="91440" bIns="45720" rtlCol="0" anchor="t">
            <a:noAutofit/>
          </a:bodyPr>
          <a:lstStyle/>
          <a:p>
            <a:r>
              <a:rPr lang="pt-BR" sz="3600" dirty="0">
                <a:latin typeface="Arial Black"/>
              </a:rPr>
              <a:t>Management of Sickness Absence </a:t>
            </a:r>
          </a:p>
        </p:txBody>
      </p:sp>
      <p:sp>
        <p:nvSpPr>
          <p:cNvPr id="3" name="Espaço Reservado para Texto 2">
            <a:extLst>
              <a:ext uri="{FF2B5EF4-FFF2-40B4-BE49-F238E27FC236}">
                <a16:creationId xmlns:a16="http://schemas.microsoft.com/office/drawing/2014/main" id="{84E43CFB-3040-AA17-B18A-9AF1A8CFD936}"/>
              </a:ext>
            </a:extLst>
          </p:cNvPr>
          <p:cNvSpPr>
            <a:spLocks noGrp="1"/>
          </p:cNvSpPr>
          <p:nvPr>
            <p:ph type="body" sz="quarter" idx="11"/>
          </p:nvPr>
        </p:nvSpPr>
        <p:spPr>
          <a:xfrm>
            <a:off x="502971" y="1037492"/>
            <a:ext cx="10556853" cy="5093801"/>
          </a:xfrm>
        </p:spPr>
        <p:txBody>
          <a:bodyPr>
            <a:normAutofit/>
          </a:bodyPr>
          <a:lstStyle/>
          <a:p>
            <a:endParaRPr lang="pt-BR" sz="2400" dirty="0"/>
          </a:p>
          <a:p>
            <a:pPr marL="457200" indent="-457200">
              <a:buFont typeface="Arial" panose="020B0604020202020204" pitchFamily="34" charset="0"/>
              <a:buChar char="•"/>
            </a:pPr>
            <a:endParaRPr lang="pt-BR" sz="2400" dirty="0"/>
          </a:p>
        </p:txBody>
      </p:sp>
      <p:graphicFrame>
        <p:nvGraphicFramePr>
          <p:cNvPr id="9" name="Table 8">
            <a:extLst>
              <a:ext uri="{FF2B5EF4-FFF2-40B4-BE49-F238E27FC236}">
                <a16:creationId xmlns:a16="http://schemas.microsoft.com/office/drawing/2014/main" id="{E26535DC-8322-44D2-B04F-A3C71B14795B}"/>
              </a:ext>
            </a:extLst>
          </p:cNvPr>
          <p:cNvGraphicFramePr>
            <a:graphicFrameLocks noGrp="1"/>
          </p:cNvGraphicFramePr>
          <p:nvPr>
            <p:extLst>
              <p:ext uri="{D42A27DB-BD31-4B8C-83A1-F6EECF244321}">
                <p14:modId xmlns:p14="http://schemas.microsoft.com/office/powerpoint/2010/main" val="2260551696"/>
              </p:ext>
            </p:extLst>
          </p:nvPr>
        </p:nvGraphicFramePr>
        <p:xfrm>
          <a:off x="1407735" y="877755"/>
          <a:ext cx="9652089" cy="5254381"/>
        </p:xfrm>
        <a:graphic>
          <a:graphicData uri="http://schemas.openxmlformats.org/drawingml/2006/table">
            <a:tbl>
              <a:tblPr firstRow="1" firstCol="1" bandRow="1"/>
              <a:tblGrid>
                <a:gridCol w="1337779">
                  <a:extLst>
                    <a:ext uri="{9D8B030D-6E8A-4147-A177-3AD203B41FA5}">
                      <a16:colId xmlns:a16="http://schemas.microsoft.com/office/drawing/2014/main" val="2081201436"/>
                    </a:ext>
                  </a:extLst>
                </a:gridCol>
                <a:gridCol w="3393675">
                  <a:extLst>
                    <a:ext uri="{9D8B030D-6E8A-4147-A177-3AD203B41FA5}">
                      <a16:colId xmlns:a16="http://schemas.microsoft.com/office/drawing/2014/main" val="1229137849"/>
                    </a:ext>
                  </a:extLst>
                </a:gridCol>
                <a:gridCol w="4920635">
                  <a:extLst>
                    <a:ext uri="{9D8B030D-6E8A-4147-A177-3AD203B41FA5}">
                      <a16:colId xmlns:a16="http://schemas.microsoft.com/office/drawing/2014/main" val="1206300819"/>
                    </a:ext>
                  </a:extLst>
                </a:gridCol>
              </a:tblGrid>
              <a:tr h="119050">
                <a:tc>
                  <a:txBody>
                    <a:bodyPr/>
                    <a:lstStyle/>
                    <a:p>
                      <a:pPr algn="l">
                        <a:lnSpc>
                          <a:spcPct val="107000"/>
                        </a:lnSpc>
                        <a:spcAft>
                          <a:spcPts val="800"/>
                        </a:spcAft>
                      </a:pPr>
                      <a:r>
                        <a:rPr lang="en-GB" sz="800" b="1" kern="100">
                          <a:solidFill>
                            <a:srgbClr val="FFFFFF"/>
                          </a:solidFill>
                          <a:effectLst/>
                          <a:latin typeface="Arial" panose="020B0604020202020204" pitchFamily="34" charset="0"/>
                          <a:ea typeface="Aptos"/>
                          <a:cs typeface="Times New Roman" panose="02020603050405020304" pitchFamily="18" charset="0"/>
                        </a:rPr>
                        <a:t>Timeline</a:t>
                      </a:r>
                      <a:endParaRPr lang="en-GB" sz="700" kern="100">
                        <a:effectLst/>
                        <a:latin typeface="Aptos"/>
                        <a:ea typeface="Aptos"/>
                        <a:cs typeface="Times New Roman" panose="02020603050405020304" pitchFamily="18" charset="0"/>
                      </a:endParaRPr>
                    </a:p>
                  </a:txBody>
                  <a:tcPr marL="45194" marR="45194" marT="0" marB="0">
                    <a:lnL w="12700" cap="flat" cmpd="sng" algn="ctr">
                      <a:solidFill>
                        <a:srgbClr val="156082"/>
                      </a:solidFill>
                      <a:prstDash val="solid"/>
                      <a:round/>
                      <a:headEnd type="none" w="med" len="med"/>
                      <a:tailEnd type="none" w="med" len="med"/>
                    </a:lnL>
                    <a:lnR>
                      <a:noFill/>
                    </a:lnR>
                    <a:lnT w="12700" cap="flat" cmpd="sng" algn="ctr">
                      <a:solidFill>
                        <a:srgbClr val="156082"/>
                      </a:solidFill>
                      <a:prstDash val="solid"/>
                      <a:round/>
                      <a:headEnd type="none" w="med" len="med"/>
                      <a:tailEnd type="none" w="med" len="med"/>
                    </a:lnT>
                    <a:lnB w="12700" cap="flat" cmpd="sng" algn="ctr">
                      <a:solidFill>
                        <a:srgbClr val="156082"/>
                      </a:solidFill>
                      <a:prstDash val="solid"/>
                      <a:round/>
                      <a:headEnd type="none" w="med" len="med"/>
                      <a:tailEnd type="none" w="med" len="med"/>
                    </a:lnB>
                    <a:solidFill>
                      <a:srgbClr val="156082"/>
                    </a:solidFill>
                  </a:tcPr>
                </a:tc>
                <a:tc>
                  <a:txBody>
                    <a:bodyPr/>
                    <a:lstStyle/>
                    <a:p>
                      <a:pPr algn="l">
                        <a:lnSpc>
                          <a:spcPct val="107000"/>
                        </a:lnSpc>
                        <a:spcAft>
                          <a:spcPts val="800"/>
                        </a:spcAft>
                      </a:pPr>
                      <a:r>
                        <a:rPr lang="en-GB" sz="800" b="1" kern="100" dirty="0">
                          <a:solidFill>
                            <a:srgbClr val="FFFFFF"/>
                          </a:solidFill>
                          <a:effectLst/>
                          <a:latin typeface="Arial" panose="020B0604020202020204" pitchFamily="34" charset="0"/>
                          <a:ea typeface="Aptos"/>
                          <a:cs typeface="Times New Roman" panose="02020603050405020304" pitchFamily="18" charset="0"/>
                        </a:rPr>
                        <a:t> Action</a:t>
                      </a:r>
                      <a:endParaRPr lang="en-GB" sz="700" kern="100" dirty="0">
                        <a:effectLst/>
                        <a:latin typeface="Aptos"/>
                        <a:ea typeface="Aptos"/>
                        <a:cs typeface="Times New Roman" panose="02020603050405020304" pitchFamily="18" charset="0"/>
                      </a:endParaRPr>
                    </a:p>
                  </a:txBody>
                  <a:tcPr marL="45194" marR="45194" marT="0" marB="0">
                    <a:lnL>
                      <a:noFill/>
                    </a:lnL>
                    <a:lnR>
                      <a:noFill/>
                    </a:lnR>
                    <a:lnT w="12700" cap="flat" cmpd="sng" algn="ctr">
                      <a:solidFill>
                        <a:srgbClr val="156082"/>
                      </a:solidFill>
                      <a:prstDash val="solid"/>
                      <a:round/>
                      <a:headEnd type="none" w="med" len="med"/>
                      <a:tailEnd type="none" w="med" len="med"/>
                    </a:lnT>
                    <a:lnB w="12700" cap="flat" cmpd="sng" algn="ctr">
                      <a:solidFill>
                        <a:srgbClr val="156082"/>
                      </a:solidFill>
                      <a:prstDash val="solid"/>
                      <a:round/>
                      <a:headEnd type="none" w="med" len="med"/>
                      <a:tailEnd type="none" w="med" len="med"/>
                    </a:lnB>
                    <a:solidFill>
                      <a:srgbClr val="156082"/>
                    </a:solidFill>
                  </a:tcPr>
                </a:tc>
                <a:tc>
                  <a:txBody>
                    <a:bodyPr/>
                    <a:lstStyle/>
                    <a:p>
                      <a:pPr algn="l">
                        <a:lnSpc>
                          <a:spcPct val="107000"/>
                        </a:lnSpc>
                        <a:spcAft>
                          <a:spcPts val="800"/>
                        </a:spcAft>
                      </a:pPr>
                      <a:r>
                        <a:rPr lang="en-GB" sz="800" b="1" kern="100" dirty="0">
                          <a:solidFill>
                            <a:srgbClr val="FFFFFF"/>
                          </a:solidFill>
                          <a:effectLst/>
                          <a:latin typeface="Arial" panose="020B0604020202020204" pitchFamily="34" charset="0"/>
                          <a:ea typeface="Aptos"/>
                          <a:cs typeface="Times New Roman" panose="02020603050405020304" pitchFamily="18" charset="0"/>
                        </a:rPr>
                        <a:t>Outcome </a:t>
                      </a:r>
                      <a:endParaRPr lang="en-GB" sz="700" kern="100" dirty="0">
                        <a:effectLst/>
                        <a:latin typeface="Aptos"/>
                        <a:ea typeface="Aptos"/>
                        <a:cs typeface="Times New Roman" panose="02020603050405020304" pitchFamily="18" charset="0"/>
                      </a:endParaRPr>
                    </a:p>
                  </a:txBody>
                  <a:tcPr marL="45194" marR="45194" marT="0" marB="0">
                    <a:lnL>
                      <a:noFill/>
                    </a:lnL>
                    <a:lnR w="12700" cap="flat" cmpd="sng" algn="ctr">
                      <a:solidFill>
                        <a:srgbClr val="156082"/>
                      </a:solidFill>
                      <a:prstDash val="solid"/>
                      <a:round/>
                      <a:headEnd type="none" w="med" len="med"/>
                      <a:tailEnd type="none" w="med" len="med"/>
                    </a:lnR>
                    <a:lnT w="12700" cap="flat" cmpd="sng" algn="ctr">
                      <a:solidFill>
                        <a:srgbClr val="156082"/>
                      </a:solidFill>
                      <a:prstDash val="solid"/>
                      <a:round/>
                      <a:headEnd type="none" w="med" len="med"/>
                      <a:tailEnd type="none" w="med" len="med"/>
                    </a:lnT>
                    <a:lnB w="12700" cap="flat" cmpd="sng" algn="ctr">
                      <a:solidFill>
                        <a:srgbClr val="156082"/>
                      </a:solidFill>
                      <a:prstDash val="solid"/>
                      <a:round/>
                      <a:headEnd type="none" w="med" len="med"/>
                      <a:tailEnd type="none" w="med" len="med"/>
                    </a:lnB>
                    <a:solidFill>
                      <a:srgbClr val="156082"/>
                    </a:solidFill>
                  </a:tcPr>
                </a:tc>
                <a:extLst>
                  <a:ext uri="{0D108BD9-81ED-4DB2-BD59-A6C34878D82A}">
                    <a16:rowId xmlns:a16="http://schemas.microsoft.com/office/drawing/2014/main" val="2952202418"/>
                  </a:ext>
                </a:extLst>
              </a:tr>
              <a:tr h="1624777">
                <a:tc>
                  <a:txBody>
                    <a:bodyPr/>
                    <a:lstStyle/>
                    <a:p>
                      <a:pPr algn="l">
                        <a:lnSpc>
                          <a:spcPct val="107000"/>
                        </a:lnSpc>
                        <a:spcAft>
                          <a:spcPts val="800"/>
                        </a:spcAft>
                      </a:pPr>
                      <a:r>
                        <a:rPr lang="en-GB" sz="800" b="1" kern="100" dirty="0">
                          <a:solidFill>
                            <a:srgbClr val="000000"/>
                          </a:solidFill>
                          <a:effectLst/>
                          <a:latin typeface="Arial" panose="020B0604020202020204" pitchFamily="34" charset="0"/>
                          <a:ea typeface="Aptos"/>
                          <a:cs typeface="Times New Roman" panose="02020603050405020304" pitchFamily="18" charset="0"/>
                        </a:rPr>
                        <a:t>July - Sept 2024</a:t>
                      </a:r>
                      <a:endParaRPr lang="en-GB" sz="700" kern="100" dirty="0">
                        <a:effectLst/>
                        <a:latin typeface="Aptos"/>
                        <a:ea typeface="Aptos"/>
                        <a:cs typeface="Times New Roman" panose="02020603050405020304" pitchFamily="18" charset="0"/>
                      </a:endParaRPr>
                    </a:p>
                  </a:txBody>
                  <a:tcPr marL="45194" marR="45194" marT="0" marB="0">
                    <a:lnL w="12700" cap="flat" cmpd="sng" algn="ctr">
                      <a:solidFill>
                        <a:srgbClr val="45B0E1"/>
                      </a:solidFill>
                      <a:prstDash val="solid"/>
                      <a:round/>
                      <a:headEnd type="none" w="med" len="med"/>
                      <a:tailEnd type="none" w="med" len="med"/>
                    </a:lnL>
                    <a:lnR>
                      <a:noFill/>
                    </a:lnR>
                    <a:lnT w="12700" cap="flat" cmpd="sng" algn="ctr">
                      <a:solidFill>
                        <a:srgbClr val="156082"/>
                      </a:solidFill>
                      <a:prstDash val="solid"/>
                      <a:round/>
                      <a:headEnd type="none" w="med" len="med"/>
                      <a:tailEnd type="none" w="med" len="med"/>
                    </a:lnT>
                    <a:lnB w="12700" cap="flat" cmpd="sng" algn="ctr">
                      <a:solidFill>
                        <a:srgbClr val="45B0E1"/>
                      </a:solidFill>
                      <a:prstDash val="solid"/>
                      <a:round/>
                      <a:headEnd type="none" w="med" len="med"/>
                      <a:tailEnd type="none" w="med" len="med"/>
                    </a:lnB>
                    <a:solidFill>
                      <a:srgbClr val="C1E4F5"/>
                    </a:solidFill>
                  </a:tcPr>
                </a:tc>
                <a:tc>
                  <a:txBody>
                    <a:bodyPr/>
                    <a:lstStyle/>
                    <a:p>
                      <a:pPr algn="l">
                        <a:lnSpc>
                          <a:spcPct val="107000"/>
                        </a:lnSpc>
                        <a:spcAft>
                          <a:spcPts val="800"/>
                        </a:spcAft>
                      </a:pPr>
                      <a:r>
                        <a:rPr lang="en-GB" sz="800" kern="100" dirty="0">
                          <a:solidFill>
                            <a:srgbClr val="000000"/>
                          </a:solidFill>
                          <a:effectLst/>
                          <a:latin typeface="Arial" panose="020B0604020202020204" pitchFamily="34" charset="0"/>
                          <a:ea typeface="Aptos"/>
                          <a:cs typeface="Times New Roman" panose="02020603050405020304" pitchFamily="18" charset="0"/>
                        </a:rPr>
                        <a:t>Deep Dive into stress/anxiety/depression sickness reasons</a:t>
                      </a:r>
                      <a:endParaRPr lang="en-GB" sz="700" kern="100" dirty="0">
                        <a:effectLst/>
                        <a:latin typeface="Aptos"/>
                        <a:ea typeface="Aptos"/>
                        <a:cs typeface="Times New Roman" panose="02020603050405020304" pitchFamily="18" charset="0"/>
                      </a:endParaRPr>
                    </a:p>
                  </a:txBody>
                  <a:tcPr marL="45194" marR="45194" marT="0" marB="0">
                    <a:lnL>
                      <a:noFill/>
                    </a:lnL>
                    <a:lnR>
                      <a:noFill/>
                    </a:lnR>
                    <a:lnT w="12700" cap="flat" cmpd="sng" algn="ctr">
                      <a:solidFill>
                        <a:srgbClr val="156082"/>
                      </a:solidFill>
                      <a:prstDash val="solid"/>
                      <a:round/>
                      <a:headEnd type="none" w="med" len="med"/>
                      <a:tailEnd type="none" w="med" len="med"/>
                    </a:lnT>
                    <a:lnB w="12700" cap="flat" cmpd="sng" algn="ctr">
                      <a:solidFill>
                        <a:srgbClr val="45B0E1"/>
                      </a:solidFill>
                      <a:prstDash val="solid"/>
                      <a:round/>
                      <a:headEnd type="none" w="med" len="med"/>
                      <a:tailEnd type="none" w="med" len="med"/>
                    </a:lnB>
                    <a:solidFill>
                      <a:srgbClr val="C1E4F5"/>
                    </a:solidFill>
                  </a:tcPr>
                </a:tc>
                <a:tc>
                  <a:txBody>
                    <a:bodyPr/>
                    <a:lstStyle/>
                    <a:p>
                      <a:pPr marL="1371600" indent="-1371600" algn="l">
                        <a:lnSpc>
                          <a:spcPct val="107000"/>
                        </a:lnSpc>
                        <a:spcAft>
                          <a:spcPts val="800"/>
                        </a:spcAft>
                      </a:pPr>
                      <a:r>
                        <a:rPr lang="en-GB" sz="800" kern="100" dirty="0">
                          <a:solidFill>
                            <a:srgbClr val="000000"/>
                          </a:solidFill>
                          <a:effectLst/>
                          <a:latin typeface="Arial" panose="020B0604020202020204" pitchFamily="34" charset="0"/>
                          <a:ea typeface="Aptos"/>
                          <a:cs typeface="Times New Roman" panose="02020603050405020304" pitchFamily="18" charset="0"/>
                        </a:rPr>
                        <a:t>Main reasons identified as: </a:t>
                      </a:r>
                      <a:endParaRPr lang="en-GB" sz="700" kern="100" dirty="0">
                        <a:effectLst/>
                        <a:latin typeface="Aptos"/>
                        <a:ea typeface="Aptos"/>
                        <a:cs typeface="Times New Roman" panose="02020603050405020304" pitchFamily="18" charset="0"/>
                      </a:endParaRPr>
                    </a:p>
                    <a:p>
                      <a:pPr marL="1371600" indent="-1371600" algn="l">
                        <a:lnSpc>
                          <a:spcPct val="100000"/>
                        </a:lnSpc>
                        <a:spcAft>
                          <a:spcPts val="800"/>
                        </a:spcAft>
                      </a:pPr>
                      <a:r>
                        <a:rPr lang="en-GB" sz="800" kern="100" dirty="0">
                          <a:solidFill>
                            <a:srgbClr val="000000"/>
                          </a:solidFill>
                          <a:effectLst/>
                          <a:latin typeface="Arial" panose="020B0604020202020204" pitchFamily="34" charset="0"/>
                          <a:ea typeface="Aptos"/>
                          <a:cs typeface="Times New Roman" panose="02020603050405020304" pitchFamily="18" charset="0"/>
                        </a:rPr>
                        <a:t>(1) Family Issues</a:t>
                      </a:r>
                      <a:endParaRPr lang="en-GB" sz="700" kern="100" dirty="0">
                        <a:effectLst/>
                        <a:latin typeface="Aptos"/>
                        <a:ea typeface="Aptos"/>
                        <a:cs typeface="Times New Roman" panose="02020603050405020304" pitchFamily="18" charset="0"/>
                      </a:endParaRPr>
                    </a:p>
                    <a:p>
                      <a:pPr marL="1371600" indent="-1371600" algn="l">
                        <a:lnSpc>
                          <a:spcPct val="100000"/>
                        </a:lnSpc>
                        <a:spcAft>
                          <a:spcPts val="800"/>
                        </a:spcAft>
                      </a:pPr>
                      <a:r>
                        <a:rPr lang="en-GB" sz="800" kern="100" dirty="0">
                          <a:solidFill>
                            <a:srgbClr val="000000"/>
                          </a:solidFill>
                          <a:effectLst/>
                          <a:latin typeface="Arial" panose="020B0604020202020204" pitchFamily="34" charset="0"/>
                          <a:ea typeface="Aptos"/>
                          <a:cs typeface="Times New Roman" panose="02020603050405020304" pitchFamily="18" charset="0"/>
                        </a:rPr>
                        <a:t>(2) Personal health issues</a:t>
                      </a:r>
                      <a:endParaRPr lang="en-GB" sz="700" kern="100" dirty="0">
                        <a:effectLst/>
                        <a:latin typeface="Aptos"/>
                        <a:ea typeface="Aptos"/>
                        <a:cs typeface="Times New Roman" panose="02020603050405020304" pitchFamily="18" charset="0"/>
                      </a:endParaRPr>
                    </a:p>
                    <a:p>
                      <a:pPr marL="1371600" indent="-1371600" algn="l">
                        <a:lnSpc>
                          <a:spcPct val="100000"/>
                        </a:lnSpc>
                        <a:spcAft>
                          <a:spcPts val="800"/>
                        </a:spcAft>
                      </a:pPr>
                      <a:r>
                        <a:rPr lang="en-GB" sz="800" kern="100" dirty="0">
                          <a:solidFill>
                            <a:srgbClr val="000000"/>
                          </a:solidFill>
                          <a:effectLst/>
                          <a:latin typeface="Arial" panose="020B0604020202020204" pitchFamily="34" charset="0"/>
                          <a:ea typeface="Aptos"/>
                          <a:cs typeface="Times New Roman" panose="02020603050405020304" pitchFamily="18" charset="0"/>
                        </a:rPr>
                        <a:t>(3) Bereavement </a:t>
                      </a:r>
                      <a:endParaRPr lang="en-GB" sz="700" kern="100" dirty="0">
                        <a:effectLst/>
                        <a:latin typeface="Aptos"/>
                        <a:ea typeface="Aptos"/>
                        <a:cs typeface="Times New Roman" panose="02020603050405020304" pitchFamily="18" charset="0"/>
                      </a:endParaRPr>
                    </a:p>
                    <a:p>
                      <a:pPr marL="1371600" indent="-1371600" algn="l">
                        <a:lnSpc>
                          <a:spcPct val="100000"/>
                        </a:lnSpc>
                        <a:spcAft>
                          <a:spcPts val="800"/>
                        </a:spcAft>
                      </a:pPr>
                      <a:r>
                        <a:rPr lang="en-GB" sz="800" kern="100" dirty="0">
                          <a:solidFill>
                            <a:srgbClr val="000000"/>
                          </a:solidFill>
                          <a:effectLst/>
                          <a:latin typeface="Arial" panose="020B0604020202020204" pitchFamily="34" charset="0"/>
                          <a:ea typeface="Aptos"/>
                          <a:cs typeface="Times New Roman" panose="02020603050405020304" pitchFamily="18" charset="0"/>
                        </a:rPr>
                        <a:t>(4) Work related</a:t>
                      </a:r>
                      <a:endParaRPr lang="en-GB" sz="700" kern="100" dirty="0">
                        <a:effectLst/>
                        <a:latin typeface="Aptos"/>
                        <a:ea typeface="Aptos"/>
                        <a:cs typeface="Times New Roman" panose="02020603050405020304" pitchFamily="18" charset="0"/>
                      </a:endParaRPr>
                    </a:p>
                    <a:p>
                      <a:pPr marL="1371600" indent="-1371600" algn="l">
                        <a:lnSpc>
                          <a:spcPct val="100000"/>
                        </a:lnSpc>
                        <a:spcAft>
                          <a:spcPts val="800"/>
                        </a:spcAft>
                      </a:pPr>
                      <a:r>
                        <a:rPr lang="en-GB" sz="800" kern="100" dirty="0">
                          <a:solidFill>
                            <a:srgbClr val="000000"/>
                          </a:solidFill>
                          <a:effectLst/>
                          <a:latin typeface="Arial" panose="020B0604020202020204" pitchFamily="34" charset="0"/>
                          <a:ea typeface="Aptos"/>
                          <a:cs typeface="Times New Roman" panose="02020603050405020304" pitchFamily="18" charset="0"/>
                        </a:rPr>
                        <a:t>(5) Caring for another</a:t>
                      </a:r>
                      <a:endParaRPr lang="en-GB" sz="700" kern="100" dirty="0">
                        <a:effectLst/>
                        <a:latin typeface="Aptos"/>
                        <a:ea typeface="Aptos"/>
                        <a:cs typeface="Times New Roman" panose="02020603050405020304" pitchFamily="18" charset="0"/>
                      </a:endParaRPr>
                    </a:p>
                    <a:p>
                      <a:pPr algn="l">
                        <a:lnSpc>
                          <a:spcPct val="107000"/>
                        </a:lnSpc>
                        <a:spcAft>
                          <a:spcPts val="800"/>
                        </a:spcAft>
                      </a:pPr>
                      <a:r>
                        <a:rPr lang="en-GB" sz="800" kern="100" dirty="0">
                          <a:solidFill>
                            <a:srgbClr val="000000"/>
                          </a:solidFill>
                          <a:effectLst/>
                          <a:latin typeface="Arial" panose="020B0604020202020204" pitchFamily="34" charset="0"/>
                          <a:ea typeface="Aptos"/>
                          <a:cs typeface="Times New Roman" panose="02020603050405020304" pitchFamily="18" charset="0"/>
                        </a:rPr>
                        <a:t>Findings fed back to senior team and development of actions within PCT People Plan</a:t>
                      </a:r>
                    </a:p>
                    <a:p>
                      <a:pPr algn="l">
                        <a:lnSpc>
                          <a:spcPct val="107000"/>
                        </a:lnSpc>
                        <a:spcAft>
                          <a:spcPts val="800"/>
                        </a:spcAft>
                      </a:pPr>
                      <a:endParaRPr lang="en-GB" sz="700" kern="100" dirty="0">
                        <a:effectLst/>
                        <a:latin typeface="Aptos"/>
                        <a:ea typeface="Aptos"/>
                        <a:cs typeface="Times New Roman" panose="02020603050405020304" pitchFamily="18" charset="0"/>
                      </a:endParaRPr>
                    </a:p>
                  </a:txBody>
                  <a:tcPr marL="45194" marR="45194" marT="0" marB="0">
                    <a:lnL>
                      <a:noFill/>
                    </a:lnL>
                    <a:lnR w="12700" cap="flat" cmpd="sng" algn="ctr">
                      <a:solidFill>
                        <a:srgbClr val="45B0E1"/>
                      </a:solidFill>
                      <a:prstDash val="solid"/>
                      <a:round/>
                      <a:headEnd type="none" w="med" len="med"/>
                      <a:tailEnd type="none" w="med" len="med"/>
                    </a:lnR>
                    <a:lnT w="12700" cap="flat" cmpd="sng" algn="ctr">
                      <a:solidFill>
                        <a:srgbClr val="156082"/>
                      </a:solidFill>
                      <a:prstDash val="solid"/>
                      <a:round/>
                      <a:headEnd type="none" w="med" len="med"/>
                      <a:tailEnd type="none" w="med" len="med"/>
                    </a:lnT>
                    <a:lnB w="12700" cap="flat" cmpd="sng" algn="ctr">
                      <a:solidFill>
                        <a:srgbClr val="45B0E1"/>
                      </a:solidFill>
                      <a:prstDash val="solid"/>
                      <a:round/>
                      <a:headEnd type="none" w="med" len="med"/>
                      <a:tailEnd type="none" w="med" len="med"/>
                    </a:lnB>
                    <a:solidFill>
                      <a:srgbClr val="C1E4F5"/>
                    </a:solidFill>
                  </a:tcPr>
                </a:tc>
                <a:extLst>
                  <a:ext uri="{0D108BD9-81ED-4DB2-BD59-A6C34878D82A}">
                    <a16:rowId xmlns:a16="http://schemas.microsoft.com/office/drawing/2014/main" val="3031551219"/>
                  </a:ext>
                </a:extLst>
              </a:tr>
              <a:tr h="1021921">
                <a:tc>
                  <a:txBody>
                    <a:bodyPr/>
                    <a:lstStyle/>
                    <a:p>
                      <a:pPr algn="l">
                        <a:lnSpc>
                          <a:spcPct val="107000"/>
                        </a:lnSpc>
                        <a:spcAft>
                          <a:spcPts val="800"/>
                        </a:spcAft>
                      </a:pPr>
                      <a:r>
                        <a:rPr lang="en-GB" sz="800" b="1" kern="100">
                          <a:effectLst/>
                          <a:latin typeface="Arial" panose="020B0604020202020204" pitchFamily="34" charset="0"/>
                          <a:ea typeface="Aptos"/>
                          <a:cs typeface="Times New Roman" panose="02020603050405020304" pitchFamily="18" charset="0"/>
                        </a:rPr>
                        <a:t>Oct 2024 to July 2025</a:t>
                      </a:r>
                      <a:endParaRPr lang="en-GB" sz="700" kern="100">
                        <a:effectLst/>
                        <a:latin typeface="Aptos"/>
                        <a:ea typeface="Aptos"/>
                        <a:cs typeface="Times New Roman" panose="02020603050405020304" pitchFamily="18" charset="0"/>
                      </a:endParaRPr>
                    </a:p>
                  </a:txBody>
                  <a:tcPr marL="45194" marR="45194" marT="0" marB="0">
                    <a:lnL w="12700" cap="flat" cmpd="sng" algn="ctr">
                      <a:solidFill>
                        <a:srgbClr val="45B0E1"/>
                      </a:solidFill>
                      <a:prstDash val="solid"/>
                      <a:round/>
                      <a:headEnd type="none" w="med" len="med"/>
                      <a:tailEnd type="none" w="med" len="med"/>
                    </a:lnL>
                    <a:lnR>
                      <a:noFill/>
                    </a:lnR>
                    <a:lnT w="12700" cap="flat" cmpd="sng" algn="ctr">
                      <a:solidFill>
                        <a:srgbClr val="45B0E1"/>
                      </a:solidFill>
                      <a:prstDash val="solid"/>
                      <a:round/>
                      <a:headEnd type="none" w="med" len="med"/>
                      <a:tailEnd type="none" w="med" len="med"/>
                    </a:lnT>
                    <a:lnB w="12700" cap="flat" cmpd="sng" algn="ctr">
                      <a:solidFill>
                        <a:srgbClr val="45B0E1"/>
                      </a:solidFill>
                      <a:prstDash val="solid"/>
                      <a:round/>
                      <a:headEnd type="none" w="med" len="med"/>
                      <a:tailEnd type="none" w="med" len="med"/>
                    </a:lnB>
                  </a:tcPr>
                </a:tc>
                <a:tc>
                  <a:txBody>
                    <a:bodyPr/>
                    <a:lstStyle/>
                    <a:p>
                      <a:pPr indent="5080" algn="l">
                        <a:lnSpc>
                          <a:spcPct val="107000"/>
                        </a:lnSpc>
                        <a:spcAft>
                          <a:spcPts val="800"/>
                        </a:spcAft>
                      </a:pPr>
                      <a:r>
                        <a:rPr lang="en-GB" sz="800" kern="100" dirty="0">
                          <a:effectLst/>
                          <a:latin typeface="Arial" panose="020B0604020202020204" pitchFamily="34" charset="0"/>
                          <a:ea typeface="Aptos"/>
                          <a:cs typeface="Times New Roman" panose="02020603050405020304" pitchFamily="18" charset="0"/>
                        </a:rPr>
                        <a:t>Pulse Surveys with local action plans focusing on health and wellbeing</a:t>
                      </a:r>
                      <a:endParaRPr lang="en-GB" sz="700" kern="100" dirty="0">
                        <a:effectLst/>
                        <a:latin typeface="Aptos"/>
                        <a:ea typeface="Aptos"/>
                        <a:cs typeface="Times New Roman" panose="02020603050405020304" pitchFamily="18" charset="0"/>
                      </a:endParaRPr>
                    </a:p>
                    <a:p>
                      <a:pPr algn="l">
                        <a:lnSpc>
                          <a:spcPct val="107000"/>
                        </a:lnSpc>
                        <a:spcAft>
                          <a:spcPts val="800"/>
                        </a:spcAft>
                      </a:pPr>
                      <a:r>
                        <a:rPr lang="en-GB" sz="800" kern="100" dirty="0">
                          <a:solidFill>
                            <a:srgbClr val="FFFFFF"/>
                          </a:solidFill>
                          <a:effectLst/>
                          <a:latin typeface="Arial" panose="020B0604020202020204" pitchFamily="34" charset="0"/>
                          <a:ea typeface="Aptos"/>
                          <a:cs typeface="Times New Roman" panose="02020603050405020304" pitchFamily="18" charset="0"/>
                        </a:rPr>
                        <a:t> </a:t>
                      </a:r>
                      <a:endParaRPr lang="en-GB" sz="700" kern="100" dirty="0">
                        <a:effectLst/>
                        <a:latin typeface="Aptos"/>
                        <a:ea typeface="Aptos"/>
                        <a:cs typeface="Times New Roman" panose="02020603050405020304" pitchFamily="18" charset="0"/>
                      </a:endParaRPr>
                    </a:p>
                  </a:txBody>
                  <a:tcPr marL="45194" marR="45194" marT="0" marB="0">
                    <a:lnL>
                      <a:noFill/>
                    </a:lnL>
                    <a:lnR>
                      <a:noFill/>
                    </a:lnR>
                    <a:lnT w="12700" cap="flat" cmpd="sng" algn="ctr">
                      <a:solidFill>
                        <a:srgbClr val="45B0E1"/>
                      </a:solidFill>
                      <a:prstDash val="solid"/>
                      <a:round/>
                      <a:headEnd type="none" w="med" len="med"/>
                      <a:tailEnd type="none" w="med" len="med"/>
                    </a:lnT>
                    <a:lnB w="12700" cap="flat" cmpd="sng" algn="ctr">
                      <a:solidFill>
                        <a:srgbClr val="45B0E1"/>
                      </a:solidFill>
                      <a:prstDash val="solid"/>
                      <a:round/>
                      <a:headEnd type="none" w="med" len="med"/>
                      <a:tailEnd type="none" w="med" len="med"/>
                    </a:lnB>
                  </a:tcPr>
                </a:tc>
                <a:tc>
                  <a:txBody>
                    <a:bodyPr/>
                    <a:lstStyle/>
                    <a:p>
                      <a:pPr algn="l">
                        <a:lnSpc>
                          <a:spcPct val="107000"/>
                        </a:lnSpc>
                        <a:spcAft>
                          <a:spcPts val="800"/>
                        </a:spcAft>
                      </a:pPr>
                      <a:r>
                        <a:rPr lang="en-GB" sz="800" kern="100" dirty="0">
                          <a:effectLst/>
                          <a:latin typeface="Arial" panose="020B0604020202020204" pitchFamily="34" charset="0"/>
                          <a:ea typeface="Aptos"/>
                          <a:cs typeface="Times New Roman" panose="02020603050405020304" pitchFamily="18" charset="0"/>
                        </a:rPr>
                        <a:t>Main themes arising:</a:t>
                      </a:r>
                      <a:endParaRPr lang="en-GB" sz="700" kern="100" dirty="0">
                        <a:effectLst/>
                        <a:latin typeface="Aptos"/>
                        <a:ea typeface="Aptos"/>
                        <a:cs typeface="Times New Roman" panose="02020603050405020304" pitchFamily="18" charset="0"/>
                      </a:endParaRPr>
                    </a:p>
                    <a:p>
                      <a:pPr marL="342900" lvl="0" indent="-342900" algn="l">
                        <a:lnSpc>
                          <a:spcPct val="107000"/>
                        </a:lnSpc>
                        <a:buFont typeface="Symbol" panose="05050102010706020507" pitchFamily="18" charset="2"/>
                        <a:buChar char=""/>
                      </a:pPr>
                      <a:r>
                        <a:rPr lang="en-GB" sz="800" kern="100" dirty="0">
                          <a:effectLst/>
                          <a:latin typeface="Arial" panose="020B0604020202020204" pitchFamily="34" charset="0"/>
                          <a:ea typeface="Aptos"/>
                          <a:cs typeface="Times New Roman" panose="02020603050405020304" pitchFamily="18" charset="0"/>
                        </a:rPr>
                        <a:t>Staff feeling under pressure leading to work related stress</a:t>
                      </a:r>
                      <a:endParaRPr lang="en-GB" sz="700" kern="100" dirty="0">
                        <a:effectLst/>
                        <a:latin typeface="Aptos"/>
                        <a:ea typeface="Aptos"/>
                        <a:cs typeface="Times New Roman" panose="02020603050405020304" pitchFamily="18" charset="0"/>
                      </a:endParaRPr>
                    </a:p>
                    <a:p>
                      <a:pPr marL="342900" lvl="0" indent="-342900" algn="l">
                        <a:lnSpc>
                          <a:spcPct val="107000"/>
                        </a:lnSpc>
                        <a:buFont typeface="Symbol" panose="05050102010706020507" pitchFamily="18" charset="2"/>
                        <a:buChar char=""/>
                      </a:pPr>
                      <a:r>
                        <a:rPr lang="en-GB" sz="800" kern="100" dirty="0">
                          <a:effectLst/>
                          <a:latin typeface="Arial" panose="020B0604020202020204" pitchFamily="34" charset="0"/>
                          <a:ea typeface="Aptos"/>
                          <a:cs typeface="Times New Roman" panose="02020603050405020304" pitchFamily="18" charset="0"/>
                        </a:rPr>
                        <a:t>Supportive team working</a:t>
                      </a:r>
                      <a:endParaRPr lang="en-GB" sz="700" kern="100" dirty="0">
                        <a:effectLst/>
                        <a:latin typeface="Aptos"/>
                        <a:ea typeface="Aptos"/>
                        <a:cs typeface="Times New Roman" panose="02020603050405020304" pitchFamily="18" charset="0"/>
                      </a:endParaRPr>
                    </a:p>
                    <a:p>
                      <a:pPr marL="342900" lvl="0" indent="-342900" algn="l">
                        <a:lnSpc>
                          <a:spcPct val="107000"/>
                        </a:lnSpc>
                        <a:spcAft>
                          <a:spcPts val="800"/>
                        </a:spcAft>
                        <a:buFont typeface="Symbol" panose="05050102010706020507" pitchFamily="18" charset="2"/>
                        <a:buChar char=""/>
                      </a:pPr>
                      <a:r>
                        <a:rPr lang="en-GB" sz="800" kern="100" dirty="0">
                          <a:effectLst/>
                          <a:latin typeface="Arial" panose="020B0604020202020204" pitchFamily="34" charset="0"/>
                          <a:ea typeface="Aptos"/>
                          <a:cs typeface="Times New Roman" panose="02020603050405020304" pitchFamily="18" charset="0"/>
                        </a:rPr>
                        <a:t>A need for improved and/or re-establishing communication avenues within certain areas</a:t>
                      </a:r>
                      <a:endParaRPr lang="en-GB" sz="700" kern="100" dirty="0">
                        <a:effectLst/>
                        <a:latin typeface="Aptos"/>
                        <a:ea typeface="Aptos"/>
                        <a:cs typeface="Times New Roman" panose="02020603050405020304" pitchFamily="18" charset="0"/>
                      </a:endParaRPr>
                    </a:p>
                    <a:p>
                      <a:pPr marL="61595" algn="l">
                        <a:lnSpc>
                          <a:spcPct val="107000"/>
                        </a:lnSpc>
                        <a:spcAft>
                          <a:spcPts val="800"/>
                        </a:spcAft>
                      </a:pPr>
                      <a:r>
                        <a:rPr lang="en-GB" sz="800" kern="100" dirty="0">
                          <a:effectLst/>
                          <a:latin typeface="Arial" panose="020B0604020202020204" pitchFamily="34" charset="0"/>
                          <a:ea typeface="Aptos"/>
                          <a:cs typeface="Times New Roman" panose="02020603050405020304" pitchFamily="18" charset="0"/>
                        </a:rPr>
                        <a:t>Findings fed back to senior team and development of actions within PCT People Plan</a:t>
                      </a:r>
                    </a:p>
                  </a:txBody>
                  <a:tcPr marL="45194" marR="45194" marT="0" marB="0">
                    <a:lnL>
                      <a:noFill/>
                    </a:lnL>
                    <a:lnR w="12700" cap="flat" cmpd="sng" algn="ctr">
                      <a:solidFill>
                        <a:srgbClr val="45B0E1"/>
                      </a:solidFill>
                      <a:prstDash val="solid"/>
                      <a:round/>
                      <a:headEnd type="none" w="med" len="med"/>
                      <a:tailEnd type="none" w="med" len="med"/>
                    </a:lnR>
                    <a:lnT w="12700" cap="flat" cmpd="sng" algn="ctr">
                      <a:solidFill>
                        <a:srgbClr val="45B0E1"/>
                      </a:solidFill>
                      <a:prstDash val="solid"/>
                      <a:round/>
                      <a:headEnd type="none" w="med" len="med"/>
                      <a:tailEnd type="none" w="med" len="med"/>
                    </a:lnT>
                    <a:lnB w="12700" cap="flat" cmpd="sng" algn="ctr">
                      <a:solidFill>
                        <a:srgbClr val="45B0E1"/>
                      </a:solidFill>
                      <a:prstDash val="solid"/>
                      <a:round/>
                      <a:headEnd type="none" w="med" len="med"/>
                      <a:tailEnd type="none" w="med" len="med"/>
                    </a:lnB>
                  </a:tcPr>
                </a:tc>
                <a:extLst>
                  <a:ext uri="{0D108BD9-81ED-4DB2-BD59-A6C34878D82A}">
                    <a16:rowId xmlns:a16="http://schemas.microsoft.com/office/drawing/2014/main" val="1712386790"/>
                  </a:ext>
                </a:extLst>
              </a:tr>
              <a:tr h="550827">
                <a:tc>
                  <a:txBody>
                    <a:bodyPr/>
                    <a:lstStyle/>
                    <a:p>
                      <a:pPr algn="l">
                        <a:lnSpc>
                          <a:spcPct val="107000"/>
                        </a:lnSpc>
                        <a:spcAft>
                          <a:spcPts val="800"/>
                        </a:spcAft>
                      </a:pPr>
                      <a:r>
                        <a:rPr lang="en-GB" sz="800" b="1" kern="100">
                          <a:solidFill>
                            <a:srgbClr val="000000"/>
                          </a:solidFill>
                          <a:effectLst/>
                          <a:latin typeface="Arial" panose="020B0604020202020204" pitchFamily="34" charset="0"/>
                          <a:ea typeface="Aptos"/>
                          <a:cs typeface="Times New Roman" panose="02020603050405020304" pitchFamily="18" charset="0"/>
                        </a:rPr>
                        <a:t>Oct 2024 to July 2025</a:t>
                      </a:r>
                      <a:endParaRPr lang="en-GB" sz="700" kern="100">
                        <a:effectLst/>
                        <a:latin typeface="Aptos"/>
                        <a:ea typeface="Aptos"/>
                        <a:cs typeface="Times New Roman" panose="02020603050405020304" pitchFamily="18" charset="0"/>
                      </a:endParaRPr>
                    </a:p>
                  </a:txBody>
                  <a:tcPr marL="45194" marR="45194" marT="0" marB="0">
                    <a:lnL w="12700" cap="flat" cmpd="sng" algn="ctr">
                      <a:solidFill>
                        <a:srgbClr val="45B0E1"/>
                      </a:solidFill>
                      <a:prstDash val="solid"/>
                      <a:round/>
                      <a:headEnd type="none" w="med" len="med"/>
                      <a:tailEnd type="none" w="med" len="med"/>
                    </a:lnL>
                    <a:lnR>
                      <a:noFill/>
                    </a:lnR>
                    <a:lnT w="12700" cap="flat" cmpd="sng" algn="ctr">
                      <a:solidFill>
                        <a:srgbClr val="45B0E1"/>
                      </a:solidFill>
                      <a:prstDash val="solid"/>
                      <a:round/>
                      <a:headEnd type="none" w="med" len="med"/>
                      <a:tailEnd type="none" w="med" len="med"/>
                    </a:lnT>
                    <a:lnB w="12700" cap="flat" cmpd="sng" algn="ctr">
                      <a:solidFill>
                        <a:srgbClr val="45B0E1"/>
                      </a:solidFill>
                      <a:prstDash val="solid"/>
                      <a:round/>
                      <a:headEnd type="none" w="med" len="med"/>
                      <a:tailEnd type="none" w="med" len="med"/>
                    </a:lnB>
                    <a:solidFill>
                      <a:srgbClr val="C1E4F5"/>
                    </a:solidFill>
                  </a:tcPr>
                </a:tc>
                <a:tc>
                  <a:txBody>
                    <a:bodyPr/>
                    <a:lstStyle/>
                    <a:p>
                      <a:pPr algn="l">
                        <a:lnSpc>
                          <a:spcPct val="107000"/>
                        </a:lnSpc>
                        <a:spcAft>
                          <a:spcPts val="800"/>
                        </a:spcAft>
                      </a:pPr>
                      <a:r>
                        <a:rPr lang="en-GB" sz="800" kern="100">
                          <a:solidFill>
                            <a:srgbClr val="000000"/>
                          </a:solidFill>
                          <a:effectLst/>
                          <a:latin typeface="Arial" panose="020B0604020202020204" pitchFamily="34" charset="0"/>
                          <a:ea typeface="Aptos"/>
                          <a:cs typeface="Times New Roman" panose="02020603050405020304" pitchFamily="18" charset="0"/>
                        </a:rPr>
                        <a:t>Additional ‘Managing Attendance at Work’ sessions provided in addition to HB programme</a:t>
                      </a:r>
                      <a:endParaRPr lang="en-GB" sz="700" kern="100">
                        <a:effectLst/>
                        <a:latin typeface="Aptos"/>
                        <a:ea typeface="Aptos"/>
                        <a:cs typeface="Times New Roman" panose="02020603050405020304" pitchFamily="18" charset="0"/>
                      </a:endParaRPr>
                    </a:p>
                  </a:txBody>
                  <a:tcPr marL="45194" marR="45194" marT="0" marB="0">
                    <a:lnL>
                      <a:noFill/>
                    </a:lnL>
                    <a:lnR>
                      <a:noFill/>
                    </a:lnR>
                    <a:lnT w="12700" cap="flat" cmpd="sng" algn="ctr">
                      <a:solidFill>
                        <a:srgbClr val="45B0E1"/>
                      </a:solidFill>
                      <a:prstDash val="solid"/>
                      <a:round/>
                      <a:headEnd type="none" w="med" len="med"/>
                      <a:tailEnd type="none" w="med" len="med"/>
                    </a:lnT>
                    <a:lnB w="12700" cap="flat" cmpd="sng" algn="ctr">
                      <a:solidFill>
                        <a:srgbClr val="45B0E1"/>
                      </a:solidFill>
                      <a:prstDash val="solid"/>
                      <a:round/>
                      <a:headEnd type="none" w="med" len="med"/>
                      <a:tailEnd type="none" w="med" len="med"/>
                    </a:lnB>
                    <a:solidFill>
                      <a:srgbClr val="C1E4F5"/>
                    </a:solidFill>
                  </a:tcPr>
                </a:tc>
                <a:tc>
                  <a:txBody>
                    <a:bodyPr/>
                    <a:lstStyle/>
                    <a:p>
                      <a:pPr algn="l">
                        <a:lnSpc>
                          <a:spcPct val="107000"/>
                        </a:lnSpc>
                        <a:spcAft>
                          <a:spcPts val="800"/>
                        </a:spcAft>
                      </a:pPr>
                      <a:r>
                        <a:rPr lang="en-GB" sz="800" kern="100" dirty="0">
                          <a:solidFill>
                            <a:srgbClr val="000000"/>
                          </a:solidFill>
                          <a:effectLst/>
                          <a:latin typeface="Arial" panose="020B0604020202020204" pitchFamily="34" charset="0"/>
                          <a:ea typeface="Aptos"/>
                          <a:cs typeface="Times New Roman" panose="02020603050405020304" pitchFamily="18" charset="0"/>
                        </a:rPr>
                        <a:t>Priority given to managers/leads within hot spot areas</a:t>
                      </a:r>
                      <a:endParaRPr lang="en-GB" sz="700" kern="100" dirty="0">
                        <a:effectLst/>
                        <a:latin typeface="Aptos"/>
                        <a:ea typeface="Aptos"/>
                        <a:cs typeface="Times New Roman" panose="02020603050405020304" pitchFamily="18" charset="0"/>
                      </a:endParaRPr>
                    </a:p>
                    <a:p>
                      <a:pPr algn="l">
                        <a:lnSpc>
                          <a:spcPct val="107000"/>
                        </a:lnSpc>
                        <a:spcAft>
                          <a:spcPts val="800"/>
                        </a:spcAft>
                      </a:pPr>
                      <a:r>
                        <a:rPr lang="en-GB" sz="800" kern="100" dirty="0">
                          <a:solidFill>
                            <a:srgbClr val="000000"/>
                          </a:solidFill>
                          <a:effectLst/>
                          <a:latin typeface="Arial" panose="020B0604020202020204" pitchFamily="34" charset="0"/>
                          <a:ea typeface="Aptos"/>
                          <a:cs typeface="Times New Roman" panose="02020603050405020304" pitchFamily="18" charset="0"/>
                        </a:rPr>
                        <a:t>To further underpin the development and support of line managers/ leads and their staff</a:t>
                      </a:r>
                    </a:p>
                    <a:p>
                      <a:pPr algn="l">
                        <a:lnSpc>
                          <a:spcPct val="107000"/>
                        </a:lnSpc>
                        <a:spcAft>
                          <a:spcPts val="800"/>
                        </a:spcAft>
                      </a:pPr>
                      <a:endParaRPr lang="en-GB" sz="700" kern="100" dirty="0">
                        <a:effectLst/>
                        <a:latin typeface="Aptos"/>
                        <a:ea typeface="Aptos"/>
                        <a:cs typeface="Times New Roman" panose="02020603050405020304" pitchFamily="18" charset="0"/>
                      </a:endParaRPr>
                    </a:p>
                  </a:txBody>
                  <a:tcPr marL="45194" marR="45194" marT="0" marB="0">
                    <a:lnL>
                      <a:noFill/>
                    </a:lnL>
                    <a:lnR w="12700" cap="flat" cmpd="sng" algn="ctr">
                      <a:solidFill>
                        <a:srgbClr val="45B0E1"/>
                      </a:solidFill>
                      <a:prstDash val="solid"/>
                      <a:round/>
                      <a:headEnd type="none" w="med" len="med"/>
                      <a:tailEnd type="none" w="med" len="med"/>
                    </a:lnR>
                    <a:lnT w="12700" cap="flat" cmpd="sng" algn="ctr">
                      <a:solidFill>
                        <a:srgbClr val="45B0E1"/>
                      </a:solidFill>
                      <a:prstDash val="solid"/>
                      <a:round/>
                      <a:headEnd type="none" w="med" len="med"/>
                      <a:tailEnd type="none" w="med" len="med"/>
                    </a:lnT>
                    <a:lnB w="12700" cap="flat" cmpd="sng" algn="ctr">
                      <a:solidFill>
                        <a:srgbClr val="45B0E1"/>
                      </a:solidFill>
                      <a:prstDash val="solid"/>
                      <a:round/>
                      <a:headEnd type="none" w="med" len="med"/>
                      <a:tailEnd type="none" w="med" len="med"/>
                    </a:lnB>
                    <a:solidFill>
                      <a:srgbClr val="C1E4F5"/>
                    </a:solidFill>
                  </a:tcPr>
                </a:tc>
                <a:extLst>
                  <a:ext uri="{0D108BD9-81ED-4DB2-BD59-A6C34878D82A}">
                    <a16:rowId xmlns:a16="http://schemas.microsoft.com/office/drawing/2014/main" val="199555705"/>
                  </a:ext>
                </a:extLst>
              </a:tr>
              <a:tr h="160646">
                <a:tc>
                  <a:txBody>
                    <a:bodyPr/>
                    <a:lstStyle/>
                    <a:p>
                      <a:pPr algn="l">
                        <a:lnSpc>
                          <a:spcPct val="107000"/>
                        </a:lnSpc>
                        <a:spcAft>
                          <a:spcPts val="800"/>
                        </a:spcAft>
                      </a:pPr>
                      <a:r>
                        <a:rPr lang="en-GB" sz="800" b="1" kern="100">
                          <a:effectLst/>
                          <a:latin typeface="Arial" panose="020B0604020202020204" pitchFamily="34" charset="0"/>
                          <a:ea typeface="Aptos"/>
                          <a:cs typeface="Times New Roman" panose="02020603050405020304" pitchFamily="18" charset="0"/>
                        </a:rPr>
                        <a:t>January 2025</a:t>
                      </a:r>
                      <a:endParaRPr lang="en-GB" sz="700" kern="100">
                        <a:effectLst/>
                        <a:latin typeface="Aptos"/>
                        <a:ea typeface="Aptos"/>
                        <a:cs typeface="Times New Roman" panose="02020603050405020304" pitchFamily="18" charset="0"/>
                      </a:endParaRPr>
                    </a:p>
                  </a:txBody>
                  <a:tcPr marL="45194" marR="45194" marT="0" marB="0">
                    <a:lnL w="12700" cap="flat" cmpd="sng" algn="ctr">
                      <a:solidFill>
                        <a:srgbClr val="45B0E1"/>
                      </a:solidFill>
                      <a:prstDash val="solid"/>
                      <a:round/>
                      <a:headEnd type="none" w="med" len="med"/>
                      <a:tailEnd type="none" w="med" len="med"/>
                    </a:lnL>
                    <a:lnR>
                      <a:noFill/>
                    </a:lnR>
                    <a:lnT w="12700" cap="flat" cmpd="sng" algn="ctr">
                      <a:solidFill>
                        <a:srgbClr val="45B0E1"/>
                      </a:solidFill>
                      <a:prstDash val="solid"/>
                      <a:round/>
                      <a:headEnd type="none" w="med" len="med"/>
                      <a:tailEnd type="none" w="med" len="med"/>
                    </a:lnT>
                    <a:lnB w="12700" cap="flat" cmpd="sng" algn="ctr">
                      <a:solidFill>
                        <a:srgbClr val="45B0E1"/>
                      </a:solidFill>
                      <a:prstDash val="solid"/>
                      <a:round/>
                      <a:headEnd type="none" w="med" len="med"/>
                      <a:tailEnd type="none" w="med" len="med"/>
                    </a:lnB>
                  </a:tcPr>
                </a:tc>
                <a:tc>
                  <a:txBody>
                    <a:bodyPr/>
                    <a:lstStyle/>
                    <a:p>
                      <a:pPr algn="l">
                        <a:lnSpc>
                          <a:spcPct val="107000"/>
                        </a:lnSpc>
                        <a:spcAft>
                          <a:spcPts val="800"/>
                        </a:spcAft>
                      </a:pPr>
                      <a:r>
                        <a:rPr lang="en-GB" sz="800" kern="100">
                          <a:effectLst/>
                          <a:latin typeface="Arial" panose="020B0604020202020204" pitchFamily="34" charset="0"/>
                          <a:ea typeface="Aptos"/>
                          <a:cs typeface="Times New Roman" panose="02020603050405020304" pitchFamily="18" charset="0"/>
                        </a:rPr>
                        <a:t>Promotion and engagement of new HB initiative ‘Brilliant Basics’</a:t>
                      </a:r>
                      <a:endParaRPr lang="en-GB" sz="700" kern="100">
                        <a:effectLst/>
                        <a:latin typeface="Aptos"/>
                        <a:ea typeface="Aptos"/>
                        <a:cs typeface="Times New Roman" panose="02020603050405020304" pitchFamily="18" charset="0"/>
                      </a:endParaRPr>
                    </a:p>
                  </a:txBody>
                  <a:tcPr marL="45194" marR="45194" marT="0" marB="0">
                    <a:lnL>
                      <a:noFill/>
                    </a:lnL>
                    <a:lnR>
                      <a:noFill/>
                    </a:lnR>
                    <a:lnT w="12700" cap="flat" cmpd="sng" algn="ctr">
                      <a:solidFill>
                        <a:srgbClr val="45B0E1"/>
                      </a:solidFill>
                      <a:prstDash val="solid"/>
                      <a:round/>
                      <a:headEnd type="none" w="med" len="med"/>
                      <a:tailEnd type="none" w="med" len="med"/>
                    </a:lnT>
                    <a:lnB w="12700" cap="flat" cmpd="sng" algn="ctr">
                      <a:solidFill>
                        <a:srgbClr val="45B0E1"/>
                      </a:solidFill>
                      <a:prstDash val="solid"/>
                      <a:round/>
                      <a:headEnd type="none" w="med" len="med"/>
                      <a:tailEnd type="none" w="med" len="med"/>
                    </a:lnB>
                  </a:tcPr>
                </a:tc>
                <a:tc>
                  <a:txBody>
                    <a:bodyPr/>
                    <a:lstStyle/>
                    <a:p>
                      <a:pPr algn="l">
                        <a:lnSpc>
                          <a:spcPct val="107000"/>
                        </a:lnSpc>
                        <a:spcAft>
                          <a:spcPts val="800"/>
                        </a:spcAft>
                      </a:pPr>
                      <a:r>
                        <a:rPr lang="en-GB" sz="800" kern="100">
                          <a:effectLst/>
                          <a:latin typeface="Arial" panose="020B0604020202020204" pitchFamily="34" charset="0"/>
                          <a:ea typeface="Aptos"/>
                          <a:cs typeface="Times New Roman" panose="02020603050405020304" pitchFamily="18" charset="0"/>
                        </a:rPr>
                        <a:t>To further underpin the development and support of line managers/ leads and their staff</a:t>
                      </a:r>
                      <a:endParaRPr lang="en-GB" sz="700" kern="100">
                        <a:effectLst/>
                        <a:latin typeface="Aptos"/>
                        <a:ea typeface="Aptos"/>
                        <a:cs typeface="Times New Roman" panose="02020603050405020304" pitchFamily="18" charset="0"/>
                      </a:endParaRPr>
                    </a:p>
                  </a:txBody>
                  <a:tcPr marL="45194" marR="45194" marT="0" marB="0">
                    <a:lnL>
                      <a:noFill/>
                    </a:lnL>
                    <a:lnR w="12700" cap="flat" cmpd="sng" algn="ctr">
                      <a:solidFill>
                        <a:srgbClr val="45B0E1"/>
                      </a:solidFill>
                      <a:prstDash val="solid"/>
                      <a:round/>
                      <a:headEnd type="none" w="med" len="med"/>
                      <a:tailEnd type="none" w="med" len="med"/>
                    </a:lnR>
                    <a:lnT w="12700" cap="flat" cmpd="sng" algn="ctr">
                      <a:solidFill>
                        <a:srgbClr val="45B0E1"/>
                      </a:solidFill>
                      <a:prstDash val="solid"/>
                      <a:round/>
                      <a:headEnd type="none" w="med" len="med"/>
                      <a:tailEnd type="none" w="med" len="med"/>
                    </a:lnT>
                    <a:lnB w="12700" cap="flat" cmpd="sng" algn="ctr">
                      <a:solidFill>
                        <a:srgbClr val="45B0E1"/>
                      </a:solidFill>
                      <a:prstDash val="solid"/>
                      <a:round/>
                      <a:headEnd type="none" w="med" len="med"/>
                      <a:tailEnd type="none" w="med" len="med"/>
                    </a:lnB>
                  </a:tcPr>
                </a:tc>
                <a:extLst>
                  <a:ext uri="{0D108BD9-81ED-4DB2-BD59-A6C34878D82A}">
                    <a16:rowId xmlns:a16="http://schemas.microsoft.com/office/drawing/2014/main" val="2296271281"/>
                  </a:ext>
                </a:extLst>
              </a:tr>
              <a:tr h="244385">
                <a:tc>
                  <a:txBody>
                    <a:bodyPr/>
                    <a:lstStyle/>
                    <a:p>
                      <a:pPr algn="l">
                        <a:lnSpc>
                          <a:spcPct val="107000"/>
                        </a:lnSpc>
                        <a:spcAft>
                          <a:spcPts val="800"/>
                        </a:spcAft>
                      </a:pPr>
                      <a:r>
                        <a:rPr lang="en-GB" sz="800" b="1" kern="100">
                          <a:solidFill>
                            <a:srgbClr val="000000"/>
                          </a:solidFill>
                          <a:effectLst/>
                          <a:latin typeface="Arial" panose="020B0604020202020204" pitchFamily="34" charset="0"/>
                          <a:ea typeface="Aptos"/>
                          <a:cs typeface="Times New Roman" panose="02020603050405020304" pitchFamily="18" charset="0"/>
                        </a:rPr>
                        <a:t>May 2025</a:t>
                      </a:r>
                      <a:endParaRPr lang="en-GB" sz="700" kern="100">
                        <a:effectLst/>
                        <a:latin typeface="Aptos"/>
                        <a:ea typeface="Aptos"/>
                        <a:cs typeface="Times New Roman" panose="02020603050405020304" pitchFamily="18" charset="0"/>
                      </a:endParaRPr>
                    </a:p>
                  </a:txBody>
                  <a:tcPr marL="45194" marR="45194" marT="0" marB="0">
                    <a:lnL w="12700" cap="flat" cmpd="sng" algn="ctr">
                      <a:solidFill>
                        <a:srgbClr val="45B0E1"/>
                      </a:solidFill>
                      <a:prstDash val="solid"/>
                      <a:round/>
                      <a:headEnd type="none" w="med" len="med"/>
                      <a:tailEnd type="none" w="med" len="med"/>
                    </a:lnL>
                    <a:lnR>
                      <a:noFill/>
                    </a:lnR>
                    <a:lnT w="12700" cap="flat" cmpd="sng" algn="ctr">
                      <a:solidFill>
                        <a:srgbClr val="45B0E1"/>
                      </a:solidFill>
                      <a:prstDash val="solid"/>
                      <a:round/>
                      <a:headEnd type="none" w="med" len="med"/>
                      <a:tailEnd type="none" w="med" len="med"/>
                    </a:lnT>
                    <a:lnB w="12700" cap="flat" cmpd="sng" algn="ctr">
                      <a:solidFill>
                        <a:srgbClr val="45B0E1"/>
                      </a:solidFill>
                      <a:prstDash val="solid"/>
                      <a:round/>
                      <a:headEnd type="none" w="med" len="med"/>
                      <a:tailEnd type="none" w="med" len="med"/>
                    </a:lnB>
                    <a:solidFill>
                      <a:srgbClr val="C1E4F5"/>
                    </a:solidFill>
                  </a:tcPr>
                </a:tc>
                <a:tc>
                  <a:txBody>
                    <a:bodyPr/>
                    <a:lstStyle/>
                    <a:p>
                      <a:pPr algn="l">
                        <a:lnSpc>
                          <a:spcPct val="107000"/>
                        </a:lnSpc>
                        <a:spcAft>
                          <a:spcPts val="800"/>
                        </a:spcAft>
                      </a:pPr>
                      <a:r>
                        <a:rPr lang="en-GB" sz="800" kern="100">
                          <a:solidFill>
                            <a:srgbClr val="000000"/>
                          </a:solidFill>
                          <a:effectLst/>
                          <a:latin typeface="Arial" panose="020B0604020202020204" pitchFamily="34" charset="0"/>
                          <a:ea typeface="Aptos"/>
                          <a:cs typeface="Times New Roman" panose="02020603050405020304" pitchFamily="18" charset="0"/>
                        </a:rPr>
                        <a:t>Proactive identification of managers/leads to attend ‘Managing Attendance at Work’ training</a:t>
                      </a:r>
                      <a:endParaRPr lang="en-GB" sz="700" kern="100">
                        <a:effectLst/>
                        <a:latin typeface="Aptos"/>
                        <a:ea typeface="Aptos"/>
                        <a:cs typeface="Times New Roman" panose="02020603050405020304" pitchFamily="18" charset="0"/>
                      </a:endParaRPr>
                    </a:p>
                  </a:txBody>
                  <a:tcPr marL="45194" marR="45194" marT="0" marB="0">
                    <a:lnL>
                      <a:noFill/>
                    </a:lnL>
                    <a:lnR>
                      <a:noFill/>
                    </a:lnR>
                    <a:lnT w="12700" cap="flat" cmpd="sng" algn="ctr">
                      <a:solidFill>
                        <a:srgbClr val="45B0E1"/>
                      </a:solidFill>
                      <a:prstDash val="solid"/>
                      <a:round/>
                      <a:headEnd type="none" w="med" len="med"/>
                      <a:tailEnd type="none" w="med" len="med"/>
                    </a:lnT>
                    <a:lnB w="12700" cap="flat" cmpd="sng" algn="ctr">
                      <a:solidFill>
                        <a:srgbClr val="45B0E1"/>
                      </a:solidFill>
                      <a:prstDash val="solid"/>
                      <a:round/>
                      <a:headEnd type="none" w="med" len="med"/>
                      <a:tailEnd type="none" w="med" len="med"/>
                    </a:lnB>
                    <a:solidFill>
                      <a:srgbClr val="C1E4F5"/>
                    </a:solidFill>
                  </a:tcPr>
                </a:tc>
                <a:tc>
                  <a:txBody>
                    <a:bodyPr/>
                    <a:lstStyle/>
                    <a:p>
                      <a:pPr algn="l">
                        <a:lnSpc>
                          <a:spcPct val="107000"/>
                        </a:lnSpc>
                        <a:spcAft>
                          <a:spcPts val="800"/>
                        </a:spcAft>
                      </a:pPr>
                      <a:r>
                        <a:rPr lang="en-GB" sz="800" kern="100">
                          <a:solidFill>
                            <a:srgbClr val="000000"/>
                          </a:solidFill>
                          <a:effectLst/>
                          <a:latin typeface="Arial" panose="020B0604020202020204" pitchFamily="34" charset="0"/>
                          <a:ea typeface="Aptos"/>
                          <a:cs typeface="Times New Roman" panose="02020603050405020304" pitchFamily="18" charset="0"/>
                        </a:rPr>
                        <a:t>Priority given to managers/leads within hot spot areas for development and improved HR support</a:t>
                      </a:r>
                      <a:endParaRPr lang="en-GB" sz="700" kern="100">
                        <a:effectLst/>
                        <a:latin typeface="Aptos"/>
                        <a:ea typeface="Aptos"/>
                        <a:cs typeface="Times New Roman" panose="02020603050405020304" pitchFamily="18" charset="0"/>
                      </a:endParaRPr>
                    </a:p>
                  </a:txBody>
                  <a:tcPr marL="45194" marR="45194" marT="0" marB="0">
                    <a:lnL>
                      <a:noFill/>
                    </a:lnL>
                    <a:lnR w="12700" cap="flat" cmpd="sng" algn="ctr">
                      <a:solidFill>
                        <a:srgbClr val="45B0E1"/>
                      </a:solidFill>
                      <a:prstDash val="solid"/>
                      <a:round/>
                      <a:headEnd type="none" w="med" len="med"/>
                      <a:tailEnd type="none" w="med" len="med"/>
                    </a:lnR>
                    <a:lnT w="12700" cap="flat" cmpd="sng" algn="ctr">
                      <a:solidFill>
                        <a:srgbClr val="45B0E1"/>
                      </a:solidFill>
                      <a:prstDash val="solid"/>
                      <a:round/>
                      <a:headEnd type="none" w="med" len="med"/>
                      <a:tailEnd type="none" w="med" len="med"/>
                    </a:lnT>
                    <a:lnB w="12700" cap="flat" cmpd="sng" algn="ctr">
                      <a:solidFill>
                        <a:srgbClr val="45B0E1"/>
                      </a:solidFill>
                      <a:prstDash val="solid"/>
                      <a:round/>
                      <a:headEnd type="none" w="med" len="med"/>
                      <a:tailEnd type="none" w="med" len="med"/>
                    </a:lnB>
                    <a:solidFill>
                      <a:srgbClr val="C1E4F5"/>
                    </a:solidFill>
                  </a:tcPr>
                </a:tc>
                <a:extLst>
                  <a:ext uri="{0D108BD9-81ED-4DB2-BD59-A6C34878D82A}">
                    <a16:rowId xmlns:a16="http://schemas.microsoft.com/office/drawing/2014/main" val="3273334763"/>
                  </a:ext>
                </a:extLst>
              </a:tr>
              <a:tr h="342017">
                <a:tc>
                  <a:txBody>
                    <a:bodyPr/>
                    <a:lstStyle/>
                    <a:p>
                      <a:pPr algn="l">
                        <a:lnSpc>
                          <a:spcPct val="107000"/>
                        </a:lnSpc>
                        <a:spcAft>
                          <a:spcPts val="800"/>
                        </a:spcAft>
                      </a:pPr>
                      <a:r>
                        <a:rPr lang="en-GB" sz="800" b="1" kern="100">
                          <a:effectLst/>
                          <a:latin typeface="Arial" panose="020B0604020202020204" pitchFamily="34" charset="0"/>
                          <a:ea typeface="Aptos"/>
                          <a:cs typeface="Times New Roman" panose="02020603050405020304" pitchFamily="18" charset="0"/>
                        </a:rPr>
                        <a:t>May to July 2025</a:t>
                      </a:r>
                      <a:endParaRPr lang="en-GB" sz="700" kern="100">
                        <a:effectLst/>
                        <a:latin typeface="Aptos"/>
                        <a:ea typeface="Aptos"/>
                        <a:cs typeface="Times New Roman" panose="02020603050405020304" pitchFamily="18" charset="0"/>
                      </a:endParaRPr>
                    </a:p>
                  </a:txBody>
                  <a:tcPr marL="45194" marR="45194" marT="0" marB="0">
                    <a:lnL w="12700" cap="flat" cmpd="sng" algn="ctr">
                      <a:solidFill>
                        <a:srgbClr val="45B0E1"/>
                      </a:solidFill>
                      <a:prstDash val="solid"/>
                      <a:round/>
                      <a:headEnd type="none" w="med" len="med"/>
                      <a:tailEnd type="none" w="med" len="med"/>
                    </a:lnL>
                    <a:lnR>
                      <a:noFill/>
                    </a:lnR>
                    <a:lnT w="12700" cap="flat" cmpd="sng" algn="ctr">
                      <a:solidFill>
                        <a:srgbClr val="45B0E1"/>
                      </a:solidFill>
                      <a:prstDash val="solid"/>
                      <a:round/>
                      <a:headEnd type="none" w="med" len="med"/>
                      <a:tailEnd type="none" w="med" len="med"/>
                    </a:lnT>
                    <a:lnB w="12700" cap="flat" cmpd="sng" algn="ctr">
                      <a:solidFill>
                        <a:srgbClr val="45B0E1"/>
                      </a:solidFill>
                      <a:prstDash val="solid"/>
                      <a:round/>
                      <a:headEnd type="none" w="med" len="med"/>
                      <a:tailEnd type="none" w="med" len="med"/>
                    </a:lnB>
                  </a:tcPr>
                </a:tc>
                <a:tc>
                  <a:txBody>
                    <a:bodyPr/>
                    <a:lstStyle/>
                    <a:p>
                      <a:pPr algn="l">
                        <a:lnSpc>
                          <a:spcPct val="107000"/>
                        </a:lnSpc>
                        <a:spcAft>
                          <a:spcPts val="800"/>
                        </a:spcAft>
                      </a:pPr>
                      <a:r>
                        <a:rPr lang="en-GB" sz="800" kern="100">
                          <a:effectLst/>
                          <a:latin typeface="Arial" panose="020B0604020202020204" pitchFamily="34" charset="0"/>
                          <a:ea typeface="Aptos"/>
                          <a:cs typeface="Times New Roman" panose="02020603050405020304" pitchFamily="18" charset="0"/>
                        </a:rPr>
                        <a:t>Sickness Auditors appointed /</a:t>
                      </a:r>
                      <a:endParaRPr lang="en-GB" sz="700" kern="100">
                        <a:effectLst/>
                        <a:latin typeface="Aptos"/>
                        <a:ea typeface="Aptos"/>
                        <a:cs typeface="Times New Roman" panose="02020603050405020304" pitchFamily="18" charset="0"/>
                      </a:endParaRPr>
                    </a:p>
                    <a:p>
                      <a:pPr algn="l">
                        <a:lnSpc>
                          <a:spcPct val="107000"/>
                        </a:lnSpc>
                        <a:spcAft>
                          <a:spcPts val="800"/>
                        </a:spcAft>
                      </a:pPr>
                      <a:r>
                        <a:rPr lang="en-GB" sz="800" kern="100">
                          <a:effectLst/>
                          <a:latin typeface="Arial" panose="020B0604020202020204" pitchFamily="34" charset="0"/>
                          <a:ea typeface="Aptos"/>
                          <a:cs typeface="Times New Roman" panose="02020603050405020304" pitchFamily="18" charset="0"/>
                        </a:rPr>
                        <a:t>Programme of sickness audits commenced, to focus on hot spot areas</a:t>
                      </a:r>
                      <a:endParaRPr lang="en-GB" sz="700" kern="100">
                        <a:effectLst/>
                        <a:latin typeface="Aptos"/>
                        <a:ea typeface="Aptos"/>
                        <a:cs typeface="Times New Roman" panose="02020603050405020304" pitchFamily="18" charset="0"/>
                      </a:endParaRPr>
                    </a:p>
                  </a:txBody>
                  <a:tcPr marL="45194" marR="45194" marT="0" marB="0">
                    <a:lnL>
                      <a:noFill/>
                    </a:lnL>
                    <a:lnR>
                      <a:noFill/>
                    </a:lnR>
                    <a:lnT w="12700" cap="flat" cmpd="sng" algn="ctr">
                      <a:solidFill>
                        <a:srgbClr val="45B0E1"/>
                      </a:solidFill>
                      <a:prstDash val="solid"/>
                      <a:round/>
                      <a:headEnd type="none" w="med" len="med"/>
                      <a:tailEnd type="none" w="med" len="med"/>
                    </a:lnT>
                    <a:lnB w="12700" cap="flat" cmpd="sng" algn="ctr">
                      <a:solidFill>
                        <a:srgbClr val="45B0E1"/>
                      </a:solidFill>
                      <a:prstDash val="solid"/>
                      <a:round/>
                      <a:headEnd type="none" w="med" len="med"/>
                      <a:tailEnd type="none" w="med" len="med"/>
                    </a:lnB>
                  </a:tcPr>
                </a:tc>
                <a:tc>
                  <a:txBody>
                    <a:bodyPr/>
                    <a:lstStyle/>
                    <a:p>
                      <a:pPr algn="l">
                        <a:lnSpc>
                          <a:spcPct val="107000"/>
                        </a:lnSpc>
                        <a:spcAft>
                          <a:spcPts val="800"/>
                        </a:spcAft>
                      </a:pPr>
                      <a:r>
                        <a:rPr lang="en-GB" sz="800" kern="100">
                          <a:effectLst/>
                          <a:latin typeface="Arial" panose="020B0604020202020204" pitchFamily="34" charset="0"/>
                          <a:ea typeface="Aptos"/>
                          <a:cs typeface="Times New Roman" panose="02020603050405020304" pitchFamily="18" charset="0"/>
                        </a:rPr>
                        <a:t>An increased focus and scrutiny on sickness absence within hot spot areas. Impact on service due to resource allocation on sickness audits.</a:t>
                      </a:r>
                      <a:endParaRPr lang="en-GB" sz="700" kern="100">
                        <a:effectLst/>
                        <a:latin typeface="Aptos"/>
                        <a:ea typeface="Aptos"/>
                        <a:cs typeface="Times New Roman" panose="02020603050405020304" pitchFamily="18" charset="0"/>
                      </a:endParaRPr>
                    </a:p>
                  </a:txBody>
                  <a:tcPr marL="45194" marR="45194" marT="0" marB="0">
                    <a:lnL>
                      <a:noFill/>
                    </a:lnL>
                    <a:lnR w="12700" cap="flat" cmpd="sng" algn="ctr">
                      <a:solidFill>
                        <a:srgbClr val="45B0E1"/>
                      </a:solidFill>
                      <a:prstDash val="solid"/>
                      <a:round/>
                      <a:headEnd type="none" w="med" len="med"/>
                      <a:tailEnd type="none" w="med" len="med"/>
                    </a:lnR>
                    <a:lnT w="12700" cap="flat" cmpd="sng" algn="ctr">
                      <a:solidFill>
                        <a:srgbClr val="45B0E1"/>
                      </a:solidFill>
                      <a:prstDash val="solid"/>
                      <a:round/>
                      <a:headEnd type="none" w="med" len="med"/>
                      <a:tailEnd type="none" w="med" len="med"/>
                    </a:lnT>
                    <a:lnB w="12700" cap="flat" cmpd="sng" algn="ctr">
                      <a:solidFill>
                        <a:srgbClr val="45B0E1"/>
                      </a:solidFill>
                      <a:prstDash val="solid"/>
                      <a:round/>
                      <a:headEnd type="none" w="med" len="med"/>
                      <a:tailEnd type="none" w="med" len="med"/>
                    </a:lnB>
                  </a:tcPr>
                </a:tc>
                <a:extLst>
                  <a:ext uri="{0D108BD9-81ED-4DB2-BD59-A6C34878D82A}">
                    <a16:rowId xmlns:a16="http://schemas.microsoft.com/office/drawing/2014/main" val="61402454"/>
                  </a:ext>
                </a:extLst>
              </a:tr>
              <a:tr h="578530">
                <a:tc>
                  <a:txBody>
                    <a:bodyPr/>
                    <a:lstStyle/>
                    <a:p>
                      <a:pPr algn="l">
                        <a:lnSpc>
                          <a:spcPct val="107000"/>
                        </a:lnSpc>
                        <a:spcAft>
                          <a:spcPts val="800"/>
                        </a:spcAft>
                      </a:pPr>
                      <a:r>
                        <a:rPr lang="en-GB" sz="800" b="1" kern="100">
                          <a:solidFill>
                            <a:srgbClr val="000000"/>
                          </a:solidFill>
                          <a:effectLst/>
                          <a:latin typeface="Arial" panose="020B0604020202020204" pitchFamily="34" charset="0"/>
                          <a:ea typeface="Aptos"/>
                          <a:cs typeface="Times New Roman" panose="02020603050405020304" pitchFamily="18" charset="0"/>
                        </a:rPr>
                        <a:t>June 2025	</a:t>
                      </a:r>
                      <a:endParaRPr lang="en-GB" sz="700" kern="100">
                        <a:effectLst/>
                        <a:latin typeface="Aptos"/>
                        <a:ea typeface="Aptos"/>
                        <a:cs typeface="Times New Roman" panose="02020603050405020304" pitchFamily="18" charset="0"/>
                      </a:endParaRPr>
                    </a:p>
                  </a:txBody>
                  <a:tcPr marL="45194" marR="45194" marT="0" marB="0">
                    <a:lnL w="12700" cap="flat" cmpd="sng" algn="ctr">
                      <a:solidFill>
                        <a:srgbClr val="45B0E1"/>
                      </a:solidFill>
                      <a:prstDash val="solid"/>
                      <a:round/>
                      <a:headEnd type="none" w="med" len="med"/>
                      <a:tailEnd type="none" w="med" len="med"/>
                    </a:lnL>
                    <a:lnR>
                      <a:noFill/>
                    </a:lnR>
                    <a:lnT w="12700" cap="flat" cmpd="sng" algn="ctr">
                      <a:solidFill>
                        <a:srgbClr val="45B0E1"/>
                      </a:solidFill>
                      <a:prstDash val="solid"/>
                      <a:round/>
                      <a:headEnd type="none" w="med" len="med"/>
                      <a:tailEnd type="none" w="med" len="med"/>
                    </a:lnT>
                    <a:lnB w="12700" cap="flat" cmpd="sng" algn="ctr">
                      <a:solidFill>
                        <a:srgbClr val="45B0E1"/>
                      </a:solidFill>
                      <a:prstDash val="solid"/>
                      <a:round/>
                      <a:headEnd type="none" w="med" len="med"/>
                      <a:tailEnd type="none" w="med" len="med"/>
                    </a:lnB>
                    <a:solidFill>
                      <a:srgbClr val="C1E4F5"/>
                    </a:solidFill>
                  </a:tcPr>
                </a:tc>
                <a:tc>
                  <a:txBody>
                    <a:bodyPr/>
                    <a:lstStyle/>
                    <a:p>
                      <a:pPr algn="l">
                        <a:lnSpc>
                          <a:spcPct val="107000"/>
                        </a:lnSpc>
                        <a:spcAft>
                          <a:spcPts val="800"/>
                        </a:spcAft>
                      </a:pPr>
                      <a:r>
                        <a:rPr lang="en-GB" sz="800" kern="100">
                          <a:solidFill>
                            <a:srgbClr val="000000"/>
                          </a:solidFill>
                          <a:effectLst/>
                          <a:latin typeface="Arial" panose="020B0604020202020204" pitchFamily="34" charset="0"/>
                          <a:ea typeface="Aptos"/>
                          <a:cs typeface="Times New Roman" panose="02020603050405020304" pitchFamily="18" charset="0"/>
                        </a:rPr>
                        <a:t>Hot spot areas Absence Summits commenced</a:t>
                      </a:r>
                      <a:endParaRPr lang="en-GB" sz="700" kern="100">
                        <a:effectLst/>
                        <a:latin typeface="Aptos"/>
                        <a:ea typeface="Aptos"/>
                        <a:cs typeface="Times New Roman" panose="02020603050405020304" pitchFamily="18" charset="0"/>
                      </a:endParaRPr>
                    </a:p>
                    <a:p>
                      <a:pPr algn="l">
                        <a:lnSpc>
                          <a:spcPct val="107000"/>
                        </a:lnSpc>
                        <a:spcAft>
                          <a:spcPts val="800"/>
                        </a:spcAft>
                      </a:pPr>
                      <a:r>
                        <a:rPr lang="en-GB" sz="800" kern="100">
                          <a:effectLst/>
                          <a:latin typeface="Arial" panose="020B0604020202020204" pitchFamily="34" charset="0"/>
                          <a:ea typeface="Aptos"/>
                          <a:cs typeface="Times New Roman" panose="02020603050405020304" pitchFamily="18" charset="0"/>
                        </a:rPr>
                        <a:t> </a:t>
                      </a:r>
                      <a:endParaRPr lang="en-GB" sz="700" kern="100">
                        <a:effectLst/>
                        <a:latin typeface="Aptos"/>
                        <a:ea typeface="Aptos"/>
                        <a:cs typeface="Times New Roman" panose="02020603050405020304" pitchFamily="18" charset="0"/>
                      </a:endParaRPr>
                    </a:p>
                  </a:txBody>
                  <a:tcPr marL="45194" marR="45194" marT="0" marB="0">
                    <a:lnL>
                      <a:noFill/>
                    </a:lnL>
                    <a:lnR>
                      <a:noFill/>
                    </a:lnR>
                    <a:lnT w="12700" cap="flat" cmpd="sng" algn="ctr">
                      <a:solidFill>
                        <a:srgbClr val="45B0E1"/>
                      </a:solidFill>
                      <a:prstDash val="solid"/>
                      <a:round/>
                      <a:headEnd type="none" w="med" len="med"/>
                      <a:tailEnd type="none" w="med" len="med"/>
                    </a:lnT>
                    <a:lnB w="12700" cap="flat" cmpd="sng" algn="ctr">
                      <a:solidFill>
                        <a:srgbClr val="45B0E1"/>
                      </a:solidFill>
                      <a:prstDash val="solid"/>
                      <a:round/>
                      <a:headEnd type="none" w="med" len="med"/>
                      <a:tailEnd type="none" w="med" len="med"/>
                    </a:lnB>
                    <a:solidFill>
                      <a:srgbClr val="C1E4F5"/>
                    </a:solidFill>
                  </a:tcPr>
                </a:tc>
                <a:tc>
                  <a:txBody>
                    <a:bodyPr/>
                    <a:lstStyle/>
                    <a:p>
                      <a:pPr algn="l">
                        <a:lnSpc>
                          <a:spcPct val="107000"/>
                        </a:lnSpc>
                        <a:spcAft>
                          <a:spcPts val="800"/>
                        </a:spcAft>
                      </a:pPr>
                      <a:r>
                        <a:rPr lang="en-GB" sz="800" kern="100" dirty="0">
                          <a:solidFill>
                            <a:srgbClr val="000000"/>
                          </a:solidFill>
                          <a:effectLst/>
                          <a:latin typeface="Arial" panose="020B0604020202020204" pitchFamily="34" charset="0"/>
                          <a:ea typeface="Aptos"/>
                          <a:cs typeface="Times New Roman" panose="02020603050405020304" pitchFamily="18" charset="0"/>
                        </a:rPr>
                        <a:t>Improved policy compliance, improved management education and awareness around managing attendance at work, increase in effectiveness in management of sickness absence within sickness hot spot areas</a:t>
                      </a:r>
                    </a:p>
                    <a:p>
                      <a:pPr algn="l">
                        <a:lnSpc>
                          <a:spcPct val="107000"/>
                        </a:lnSpc>
                        <a:spcAft>
                          <a:spcPts val="800"/>
                        </a:spcAft>
                      </a:pPr>
                      <a:endParaRPr lang="en-GB" sz="700" kern="100" dirty="0">
                        <a:effectLst/>
                        <a:latin typeface="Aptos"/>
                        <a:ea typeface="Aptos"/>
                        <a:cs typeface="Times New Roman" panose="02020603050405020304" pitchFamily="18" charset="0"/>
                      </a:endParaRPr>
                    </a:p>
                  </a:txBody>
                  <a:tcPr marL="45194" marR="45194" marT="0" marB="0">
                    <a:lnL>
                      <a:noFill/>
                    </a:lnL>
                    <a:lnR w="12700" cap="flat" cmpd="sng" algn="ctr">
                      <a:solidFill>
                        <a:srgbClr val="45B0E1"/>
                      </a:solidFill>
                      <a:prstDash val="solid"/>
                      <a:round/>
                      <a:headEnd type="none" w="med" len="med"/>
                      <a:tailEnd type="none" w="med" len="med"/>
                    </a:lnR>
                    <a:lnT w="12700" cap="flat" cmpd="sng" algn="ctr">
                      <a:solidFill>
                        <a:srgbClr val="45B0E1"/>
                      </a:solidFill>
                      <a:prstDash val="solid"/>
                      <a:round/>
                      <a:headEnd type="none" w="med" len="med"/>
                      <a:tailEnd type="none" w="med" len="med"/>
                    </a:lnT>
                    <a:lnB w="12700" cap="flat" cmpd="sng" algn="ctr">
                      <a:solidFill>
                        <a:srgbClr val="45B0E1"/>
                      </a:solidFill>
                      <a:prstDash val="solid"/>
                      <a:round/>
                      <a:headEnd type="none" w="med" len="med"/>
                      <a:tailEnd type="none" w="med" len="med"/>
                    </a:lnB>
                    <a:solidFill>
                      <a:srgbClr val="C1E4F5"/>
                    </a:solidFill>
                  </a:tcPr>
                </a:tc>
                <a:extLst>
                  <a:ext uri="{0D108BD9-81ED-4DB2-BD59-A6C34878D82A}">
                    <a16:rowId xmlns:a16="http://schemas.microsoft.com/office/drawing/2014/main" val="3056538037"/>
                  </a:ext>
                </a:extLst>
              </a:tr>
              <a:tr h="453195">
                <a:tc>
                  <a:txBody>
                    <a:bodyPr/>
                    <a:lstStyle/>
                    <a:p>
                      <a:pPr algn="l">
                        <a:lnSpc>
                          <a:spcPct val="107000"/>
                        </a:lnSpc>
                        <a:spcAft>
                          <a:spcPts val="800"/>
                        </a:spcAft>
                      </a:pPr>
                      <a:r>
                        <a:rPr lang="en-GB" sz="800" b="1" kern="100" dirty="0">
                          <a:effectLst/>
                          <a:latin typeface="Arial" panose="020B0604020202020204" pitchFamily="34" charset="0"/>
                          <a:ea typeface="Aptos"/>
                          <a:cs typeface="Times New Roman" panose="02020603050405020304" pitchFamily="18" charset="0"/>
                        </a:rPr>
                        <a:t>August 2025</a:t>
                      </a:r>
                      <a:endParaRPr lang="en-GB" sz="700" kern="100" dirty="0">
                        <a:effectLst/>
                        <a:latin typeface="Aptos"/>
                        <a:ea typeface="Aptos"/>
                        <a:cs typeface="Times New Roman" panose="02020603050405020304" pitchFamily="18" charset="0"/>
                      </a:endParaRPr>
                    </a:p>
                  </a:txBody>
                  <a:tcPr marL="45194" marR="45194" marT="0" marB="0">
                    <a:lnL w="12700" cap="flat" cmpd="sng" algn="ctr">
                      <a:solidFill>
                        <a:srgbClr val="45B0E1"/>
                      </a:solidFill>
                      <a:prstDash val="solid"/>
                      <a:round/>
                      <a:headEnd type="none" w="med" len="med"/>
                      <a:tailEnd type="none" w="med" len="med"/>
                    </a:lnL>
                    <a:lnR>
                      <a:noFill/>
                    </a:lnR>
                    <a:lnT w="12700" cap="flat" cmpd="sng" algn="ctr">
                      <a:solidFill>
                        <a:srgbClr val="45B0E1"/>
                      </a:solidFill>
                      <a:prstDash val="solid"/>
                      <a:round/>
                      <a:headEnd type="none" w="med" len="med"/>
                      <a:tailEnd type="none" w="med" len="med"/>
                    </a:lnT>
                    <a:lnB w="12700" cap="flat" cmpd="sng" algn="ctr">
                      <a:solidFill>
                        <a:srgbClr val="45B0E1"/>
                      </a:solidFill>
                      <a:prstDash val="solid"/>
                      <a:round/>
                      <a:headEnd type="none" w="med" len="med"/>
                      <a:tailEnd type="none" w="med" len="med"/>
                    </a:lnB>
                  </a:tcPr>
                </a:tc>
                <a:tc>
                  <a:txBody>
                    <a:bodyPr/>
                    <a:lstStyle/>
                    <a:p>
                      <a:pPr algn="l">
                        <a:lnSpc>
                          <a:spcPct val="107000"/>
                        </a:lnSpc>
                        <a:spcAft>
                          <a:spcPts val="800"/>
                        </a:spcAft>
                      </a:pPr>
                      <a:r>
                        <a:rPr lang="en-GB" sz="800" kern="100" dirty="0">
                          <a:effectLst/>
                          <a:latin typeface="Arial" panose="020B0604020202020204" pitchFamily="34" charset="0"/>
                          <a:ea typeface="Aptos"/>
                          <a:cs typeface="Times New Roman" panose="02020603050405020304" pitchFamily="18" charset="0"/>
                        </a:rPr>
                        <a:t>Promotion and engagement of new HB initiative ‘Lead Development Programme’.</a:t>
                      </a:r>
                    </a:p>
                    <a:p>
                      <a:pPr algn="l">
                        <a:lnSpc>
                          <a:spcPct val="107000"/>
                        </a:lnSpc>
                        <a:spcAft>
                          <a:spcPts val="800"/>
                        </a:spcAft>
                      </a:pPr>
                      <a:endParaRPr lang="en-GB" sz="700" kern="100" dirty="0">
                        <a:effectLst/>
                        <a:latin typeface="Aptos"/>
                        <a:ea typeface="Aptos"/>
                        <a:cs typeface="Times New Roman" panose="02020603050405020304" pitchFamily="18" charset="0"/>
                      </a:endParaRPr>
                    </a:p>
                  </a:txBody>
                  <a:tcPr marL="45194" marR="45194" marT="0" marB="0">
                    <a:lnL>
                      <a:noFill/>
                    </a:lnL>
                    <a:lnR>
                      <a:noFill/>
                    </a:lnR>
                    <a:lnT w="12700" cap="flat" cmpd="sng" algn="ctr">
                      <a:solidFill>
                        <a:srgbClr val="45B0E1"/>
                      </a:solidFill>
                      <a:prstDash val="solid"/>
                      <a:round/>
                      <a:headEnd type="none" w="med" len="med"/>
                      <a:tailEnd type="none" w="med" len="med"/>
                    </a:lnT>
                    <a:lnB w="12700" cap="flat" cmpd="sng" algn="ctr">
                      <a:solidFill>
                        <a:srgbClr val="45B0E1"/>
                      </a:solidFill>
                      <a:prstDash val="solid"/>
                      <a:round/>
                      <a:headEnd type="none" w="med" len="med"/>
                      <a:tailEnd type="none" w="med" len="med"/>
                    </a:lnB>
                  </a:tcPr>
                </a:tc>
                <a:tc>
                  <a:txBody>
                    <a:bodyPr/>
                    <a:lstStyle/>
                    <a:p>
                      <a:pPr algn="l">
                        <a:lnSpc>
                          <a:spcPct val="107000"/>
                        </a:lnSpc>
                        <a:spcAft>
                          <a:spcPts val="800"/>
                        </a:spcAft>
                      </a:pPr>
                      <a:r>
                        <a:rPr lang="en-GB" sz="800" kern="100" dirty="0">
                          <a:effectLst/>
                          <a:latin typeface="Arial" panose="020B0604020202020204" pitchFamily="34" charset="0"/>
                          <a:ea typeface="Aptos"/>
                          <a:cs typeface="Times New Roman" panose="02020603050405020304" pitchFamily="18" charset="0"/>
                        </a:rPr>
                        <a:t>To further underpin the development and support of line managers/ leads and their staff</a:t>
                      </a:r>
                      <a:endParaRPr lang="en-GB" sz="700" kern="100" dirty="0">
                        <a:effectLst/>
                        <a:latin typeface="Aptos"/>
                        <a:ea typeface="Aptos"/>
                        <a:cs typeface="Times New Roman" panose="02020603050405020304" pitchFamily="18" charset="0"/>
                      </a:endParaRPr>
                    </a:p>
                  </a:txBody>
                  <a:tcPr marL="45194" marR="45194" marT="0" marB="0">
                    <a:lnL>
                      <a:noFill/>
                    </a:lnL>
                    <a:lnR w="12700" cap="flat" cmpd="sng" algn="ctr">
                      <a:solidFill>
                        <a:srgbClr val="45B0E1"/>
                      </a:solidFill>
                      <a:prstDash val="solid"/>
                      <a:round/>
                      <a:headEnd type="none" w="med" len="med"/>
                      <a:tailEnd type="none" w="med" len="med"/>
                    </a:lnR>
                    <a:lnT w="12700" cap="flat" cmpd="sng" algn="ctr">
                      <a:solidFill>
                        <a:srgbClr val="45B0E1"/>
                      </a:solidFill>
                      <a:prstDash val="solid"/>
                      <a:round/>
                      <a:headEnd type="none" w="med" len="med"/>
                      <a:tailEnd type="none" w="med" len="med"/>
                    </a:lnT>
                    <a:lnB w="12700" cap="flat" cmpd="sng" algn="ctr">
                      <a:solidFill>
                        <a:srgbClr val="45B0E1"/>
                      </a:solidFill>
                      <a:prstDash val="solid"/>
                      <a:round/>
                      <a:headEnd type="none" w="med" len="med"/>
                      <a:tailEnd type="none" w="med" len="med"/>
                    </a:lnB>
                  </a:tcPr>
                </a:tc>
                <a:extLst>
                  <a:ext uri="{0D108BD9-81ED-4DB2-BD59-A6C34878D82A}">
                    <a16:rowId xmlns:a16="http://schemas.microsoft.com/office/drawing/2014/main" val="3643853125"/>
                  </a:ext>
                </a:extLst>
              </a:tr>
            </a:tbl>
          </a:graphicData>
        </a:graphic>
      </p:graphicFrame>
    </p:spTree>
    <p:extLst>
      <p:ext uri="{BB962C8B-B14F-4D97-AF65-F5344CB8AC3E}">
        <p14:creationId xmlns:p14="http://schemas.microsoft.com/office/powerpoint/2010/main" val="12375726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60b0568e-e574-4342-a9c0-c22c6fec6509">
      <Terms xmlns="http://schemas.microsoft.com/office/infopath/2007/PartnerControls"/>
    </lcf76f155ced4ddcb4097134ff3c332f>
    <TaxCatchAll xmlns="fdfaf355-f7ae-47f3-8f93-739a60756710"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14ef5742ee44f370831eb0e39236f3f3">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fa9fdaba843ff9956968fdf3ffd4cc7e"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3F19A97-4759-4504-AF57-557BE8C91B62}">
  <ds:schemaRefs>
    <ds:schemaRef ds:uri="http://purl.org/dc/elements/1.1/"/>
    <ds:schemaRef ds:uri="http://schemas.microsoft.com/office/2006/metadata/properties"/>
    <ds:schemaRef ds:uri="http://schemas.openxmlformats.org/package/2006/metadata/core-properties"/>
    <ds:schemaRef ds:uri="71e02f92-f1f1-4089-9b78-0fe9c0d669ad"/>
    <ds:schemaRef ds:uri="http://www.w3.org/XML/1998/namespace"/>
    <ds:schemaRef ds:uri="http://schemas.microsoft.com/office/2006/documentManagement/types"/>
    <ds:schemaRef ds:uri="http://purl.org/dc/dcmitype/"/>
    <ds:schemaRef ds:uri="1d0bafc6-86fe-4c88-8f3c-e0496537464d"/>
    <ds:schemaRef ds:uri="http://schemas.microsoft.com/office/infopath/2007/PartnerControls"/>
    <ds:schemaRef ds:uri="http://purl.org/dc/terms/"/>
  </ds:schemaRefs>
</ds:datastoreItem>
</file>

<file path=customXml/itemProps2.xml><?xml version="1.0" encoding="utf-8"?>
<ds:datastoreItem xmlns:ds="http://schemas.openxmlformats.org/officeDocument/2006/customXml" ds:itemID="{3A7EE3B2-4A4E-4F97-BD78-068087571594}"/>
</file>

<file path=customXml/itemProps3.xml><?xml version="1.0" encoding="utf-8"?>
<ds:datastoreItem xmlns:ds="http://schemas.openxmlformats.org/officeDocument/2006/customXml" ds:itemID="{FC2E2ED5-3407-4560-A888-A2CBF1D66E1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15335</TotalTime>
  <Words>2005</Words>
  <Application>Microsoft Office PowerPoint</Application>
  <PresentationFormat>Widescreen</PresentationFormat>
  <Paragraphs>177</Paragraphs>
  <Slides>11</Slides>
  <Notes>11</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11</vt:i4>
      </vt:variant>
    </vt:vector>
  </HeadingPairs>
  <TitlesOfParts>
    <vt:vector size="21" baseType="lpstr">
      <vt:lpstr>Aptos</vt:lpstr>
      <vt:lpstr>Arial</vt:lpstr>
      <vt:lpstr>Arial Black</vt:lpstr>
      <vt:lpstr>Calibri</vt:lpstr>
      <vt:lpstr>Calibri Light</vt:lpstr>
      <vt:lpstr>Symbol</vt:lpstr>
      <vt:lpstr>Office Theme</vt:lpstr>
      <vt:lpstr>DARK TITLE BG</vt:lpstr>
      <vt:lpstr>WHITE TITLE BG</vt:lpstr>
      <vt:lpstr>WHITE BG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ABMU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Julie Lloyd (Swansea Bay UHB - Learning &amp; OD )</dc:creator>
  <cp:lastModifiedBy>Jill Faulkner (Swansea Bay UHB - Workforce &amp; OD)</cp:lastModifiedBy>
  <cp:revision>953</cp:revision>
  <dcterms:created xsi:type="dcterms:W3CDTF">2024-04-22T09:00:46Z</dcterms:created>
  <dcterms:modified xsi:type="dcterms:W3CDTF">2025-09-24T15:37:20Z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0x01010001C022EFBB18C64ABE3B9933434D2554</vt:lpwstr>
  </property>
</Properties>
</file>