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7" r:id="rId8"/>
    <p:sldId id="260" r:id="rId9"/>
    <p:sldId id="261" r:id="rId10"/>
    <p:sldId id="264" r:id="rId11"/>
    <p:sldId id="262" r:id="rId12"/>
    <p:sldId id="266" r:id="rId13"/>
    <p:sldId id="263" r:id="rId1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EC82-FEA7-403A-BE06-0EF0E0217015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81345-CD63-46CD-B6C6-6AC9EEC86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147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EC82-FEA7-403A-BE06-0EF0E0217015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81345-CD63-46CD-B6C6-6AC9EEC86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11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EC82-FEA7-403A-BE06-0EF0E0217015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81345-CD63-46CD-B6C6-6AC9EEC86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31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EC82-FEA7-403A-BE06-0EF0E0217015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81345-CD63-46CD-B6C6-6AC9EEC86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184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EC82-FEA7-403A-BE06-0EF0E0217015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81345-CD63-46CD-B6C6-6AC9EEC86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58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EC82-FEA7-403A-BE06-0EF0E0217015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81345-CD63-46CD-B6C6-6AC9EEC86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656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EC82-FEA7-403A-BE06-0EF0E0217015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81345-CD63-46CD-B6C6-6AC9EEC86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808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EC82-FEA7-403A-BE06-0EF0E0217015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81345-CD63-46CD-B6C6-6AC9EEC86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147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EC82-FEA7-403A-BE06-0EF0E0217015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81345-CD63-46CD-B6C6-6AC9EEC86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827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EC82-FEA7-403A-BE06-0EF0E0217015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81345-CD63-46CD-B6C6-6AC9EEC86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523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EC82-FEA7-403A-BE06-0EF0E0217015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81345-CD63-46CD-B6C6-6AC9EEC86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012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6EC82-FEA7-403A-BE06-0EF0E0217015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81345-CD63-46CD-B6C6-6AC9EEC86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773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8905" y="621103"/>
            <a:ext cx="10420709" cy="692985"/>
          </a:xfrm>
        </p:spPr>
        <p:txBody>
          <a:bodyPr>
            <a:noAutofit/>
          </a:bodyPr>
          <a:lstStyle/>
          <a:p>
            <a:r>
              <a:rPr lang="en-GB" sz="2800" dirty="0" smtClean="0"/>
              <a:t>Senior Management Structure - Mental Health &amp; Learning Disabilities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8905" y="1587259"/>
            <a:ext cx="10420709" cy="4157932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649638" y="1946696"/>
            <a:ext cx="2536166" cy="1138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Joint Group </a:t>
            </a:r>
            <a:r>
              <a:rPr lang="en-GB" dirty="0" smtClean="0"/>
              <a:t>Service </a:t>
            </a:r>
            <a:r>
              <a:rPr lang="en-GB" dirty="0" smtClean="0"/>
              <a:t>Directors</a:t>
            </a:r>
            <a:endParaRPr lang="en-GB" dirty="0" smtClean="0"/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Janet </a:t>
            </a:r>
            <a:r>
              <a:rPr lang="en-GB" dirty="0" smtClean="0">
                <a:solidFill>
                  <a:schemeClr val="tx1"/>
                </a:solidFill>
              </a:rPr>
              <a:t>Williams / Dermot Nolan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068" y="3982528"/>
            <a:ext cx="1913823" cy="1762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Group Medical Director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Dr Richard Maggs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05178" y="3982529"/>
            <a:ext cx="1915064" cy="1762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Group Nurse Director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Stephen Jones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58265" y="3982529"/>
            <a:ext cx="1673524" cy="1762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Head of Psychology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Dr Sarah Collier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69812" y="3982528"/>
            <a:ext cx="2536166" cy="17367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Associate Service Group Director – Mental Health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Malcolm Jones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1" y="4008406"/>
            <a:ext cx="2536166" cy="24441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Associate Service Group Director – Learning Disabilities</a:t>
            </a:r>
          </a:p>
          <a:p>
            <a:pPr algn="ctr"/>
            <a:r>
              <a:rPr lang="en-GB" dirty="0" smtClean="0"/>
              <a:t>Forensics</a:t>
            </a:r>
          </a:p>
          <a:p>
            <a:pPr algn="ctr"/>
            <a:r>
              <a:rPr lang="en-GB" dirty="0" smtClean="0"/>
              <a:t>Long Term care</a:t>
            </a:r>
          </a:p>
          <a:p>
            <a:pPr algn="ctr"/>
            <a:r>
              <a:rPr lang="en-GB" dirty="0" smtClean="0"/>
              <a:t>Planning &amp; Commissioning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Dermot Nolan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466491" y="3657600"/>
            <a:ext cx="9040483" cy="51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914866" y="3085382"/>
            <a:ext cx="2855" cy="6239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66491" y="3657600"/>
            <a:ext cx="0" cy="324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0506974" y="3709358"/>
            <a:ext cx="0" cy="273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7" idx="0"/>
          </p:cNvCxnSpPr>
          <p:nvPr/>
        </p:nvCxnSpPr>
        <p:spPr>
          <a:xfrm>
            <a:off x="3562710" y="3683479"/>
            <a:ext cx="0" cy="299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5495027" y="3716806"/>
            <a:ext cx="4530" cy="265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9" idx="0"/>
          </p:cNvCxnSpPr>
          <p:nvPr/>
        </p:nvCxnSpPr>
        <p:spPr>
          <a:xfrm>
            <a:off x="7737895" y="3709358"/>
            <a:ext cx="0" cy="273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518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1411" y="681603"/>
            <a:ext cx="10460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/>
              <a:t>       Forensics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4226943" y="2018581"/>
            <a:ext cx="3384286" cy="13485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Forensic Divisional Manager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Gareth Barbour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712679" y="2018581"/>
            <a:ext cx="2688566" cy="10869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Clinical Director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Dr Allyson Witts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2587" y="4180935"/>
            <a:ext cx="3140015" cy="13485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Lead Nurse Forensic Division</a:t>
            </a:r>
          </a:p>
          <a:p>
            <a:pPr algn="ctr"/>
            <a:r>
              <a:rPr lang="en-GB" smtClean="0"/>
              <a:t>Medium Secure</a:t>
            </a:r>
            <a:endParaRPr lang="en-GB" dirty="0" smtClean="0"/>
          </a:p>
        </p:txBody>
      </p:sp>
      <p:sp>
        <p:nvSpPr>
          <p:cNvPr id="6" name="Rectangle 5"/>
          <p:cNvSpPr/>
          <p:nvPr/>
        </p:nvSpPr>
        <p:spPr>
          <a:xfrm>
            <a:off x="519198" y="2018581"/>
            <a:ext cx="3140015" cy="13485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Head of </a:t>
            </a:r>
          </a:p>
          <a:p>
            <a:pPr algn="ctr"/>
            <a:r>
              <a:rPr lang="en-GB" dirty="0" smtClean="0"/>
              <a:t>Nursing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Clare Linda Taylor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>
            <a:endCxn id="4" idx="1"/>
          </p:cNvCxnSpPr>
          <p:nvPr/>
        </p:nvCxnSpPr>
        <p:spPr>
          <a:xfrm>
            <a:off x="7522234" y="2553419"/>
            <a:ext cx="1190445" cy="86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089205" y="3389974"/>
            <a:ext cx="0" cy="7909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3" idx="2"/>
            <a:endCxn id="13" idx="0"/>
          </p:cNvCxnSpPr>
          <p:nvPr/>
        </p:nvCxnSpPr>
        <p:spPr>
          <a:xfrm>
            <a:off x="5919086" y="3367177"/>
            <a:ext cx="0" cy="813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349078" y="4180935"/>
            <a:ext cx="3140015" cy="13485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Directorate Manager Forensic Division </a:t>
            </a:r>
          </a:p>
          <a:p>
            <a:pPr algn="ctr"/>
            <a:r>
              <a:rPr lang="en-GB" dirty="0" smtClean="0"/>
              <a:t>Medium Secure</a:t>
            </a:r>
          </a:p>
        </p:txBody>
      </p:sp>
    </p:spTree>
    <p:extLst>
      <p:ext uri="{BB962C8B-B14F-4D97-AF65-F5344CB8AC3E}">
        <p14:creationId xmlns:p14="http://schemas.microsoft.com/office/powerpoint/2010/main" val="383348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3079" y="948905"/>
            <a:ext cx="110763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/>
              <a:t>Group Medical Director &amp; Clinical Directors</a:t>
            </a:r>
            <a:endParaRPr lang="en-GB" sz="2800" dirty="0"/>
          </a:p>
        </p:txBody>
      </p:sp>
      <p:sp>
        <p:nvSpPr>
          <p:cNvPr id="5" name="Rectangle 4"/>
          <p:cNvSpPr/>
          <p:nvPr/>
        </p:nvSpPr>
        <p:spPr>
          <a:xfrm>
            <a:off x="4123426" y="1863306"/>
            <a:ext cx="3933646" cy="1138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Group Medical Director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Dr Richard Maggs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94934" y="3325746"/>
            <a:ext cx="3367179" cy="1138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Deputy Group Medical Director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Dr Peter Donnelly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1743" y="5176199"/>
            <a:ext cx="3401683" cy="1138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Clinical Director</a:t>
            </a:r>
          </a:p>
          <a:p>
            <a:pPr algn="ctr"/>
            <a:r>
              <a:rPr lang="en-GB" dirty="0" smtClean="0"/>
              <a:t>Mental Health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Dr Natalie Hess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68251" y="5205070"/>
            <a:ext cx="3125638" cy="1138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Clinical Director</a:t>
            </a:r>
          </a:p>
          <a:p>
            <a:pPr algn="ctr"/>
            <a:r>
              <a:rPr lang="en-GB" dirty="0" smtClean="0"/>
              <a:t>Learning Disabilities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Dr Penny Letchford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38714" y="5176199"/>
            <a:ext cx="3020682" cy="1138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Clinical Director</a:t>
            </a:r>
          </a:p>
          <a:p>
            <a:pPr algn="ctr"/>
            <a:r>
              <a:rPr lang="en-GB" dirty="0" smtClean="0"/>
              <a:t>Forensic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Dr Allyson Witts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090249" y="2924529"/>
            <a:ext cx="21101" cy="19235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636142" y="4848045"/>
            <a:ext cx="8939843" cy="172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0575985" y="4865298"/>
            <a:ext cx="0" cy="3397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636142" y="4848045"/>
            <a:ext cx="0" cy="3281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113983" y="4865298"/>
            <a:ext cx="0" cy="357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6" idx="3"/>
          </p:cNvCxnSpPr>
          <p:nvPr/>
        </p:nvCxnSpPr>
        <p:spPr>
          <a:xfrm flipV="1">
            <a:off x="5262113" y="3887845"/>
            <a:ext cx="849237" cy="7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0672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66489" y="948906"/>
            <a:ext cx="99376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/>
              <a:t>Group Nurse Director &amp; Professional Nursing</a:t>
            </a:r>
          </a:p>
          <a:p>
            <a:pPr algn="ctr"/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4986068" y="1811547"/>
            <a:ext cx="1932317" cy="113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Group Nurse Director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Stephen Jones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54084" y="3893386"/>
            <a:ext cx="1932317" cy="12220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Head of Nursing</a:t>
            </a:r>
          </a:p>
          <a:p>
            <a:pPr algn="ctr"/>
            <a:r>
              <a:rPr lang="en-GB" dirty="0" smtClean="0"/>
              <a:t>Forensics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Clare Linda Taylor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6430" y="3879010"/>
            <a:ext cx="2437903" cy="1207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Deputy Nurse Director/ Head of Nursing Mental Health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Kath Hart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08143" y="3879010"/>
            <a:ext cx="1932317" cy="12220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Head of Nursing Learning Disabilities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Paula Hopes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783128" y="3893386"/>
            <a:ext cx="2620992" cy="12220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Head of Nursing Quality,  </a:t>
            </a:r>
            <a:r>
              <a:rPr lang="en-GB" dirty="0"/>
              <a:t>Governance</a:t>
            </a:r>
          </a:p>
          <a:p>
            <a:pPr algn="ctr"/>
            <a:r>
              <a:rPr lang="en-GB" dirty="0" smtClean="0"/>
              <a:t>&amp; Improvement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Marie Williams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024330" y="3416060"/>
            <a:ext cx="78615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3" idx="2"/>
          </p:cNvCxnSpPr>
          <p:nvPr/>
        </p:nvCxnSpPr>
        <p:spPr>
          <a:xfrm>
            <a:off x="5952227" y="2950234"/>
            <a:ext cx="1241" cy="465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5" idx="0"/>
          </p:cNvCxnSpPr>
          <p:nvPr/>
        </p:nvCxnSpPr>
        <p:spPr>
          <a:xfrm>
            <a:off x="4515735" y="3430434"/>
            <a:ext cx="4508" cy="462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9885872" y="3416060"/>
            <a:ext cx="0" cy="462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019823" y="3380809"/>
            <a:ext cx="6578" cy="570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407298" y="3416060"/>
            <a:ext cx="11420" cy="4773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463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66489" y="948906"/>
            <a:ext cx="99376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Psychology &amp; Psychological Therapies</a:t>
            </a:r>
          </a:p>
          <a:p>
            <a:pPr algn="ctr"/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4986068" y="1811547"/>
            <a:ext cx="1932317" cy="113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Head of Psychology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SBUHB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Dr Sarah Collier</a:t>
            </a:r>
          </a:p>
        </p:txBody>
      </p:sp>
      <p:sp>
        <p:nvSpPr>
          <p:cNvPr id="5" name="Rectangle 4"/>
          <p:cNvSpPr/>
          <p:nvPr/>
        </p:nvSpPr>
        <p:spPr>
          <a:xfrm>
            <a:off x="3554084" y="3893386"/>
            <a:ext cx="2398143" cy="12220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Lead for Psychological Therapies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Dr Richard Lingard</a:t>
            </a:r>
          </a:p>
        </p:txBody>
      </p:sp>
      <p:sp>
        <p:nvSpPr>
          <p:cNvPr id="6" name="Rectangle 5"/>
          <p:cNvSpPr/>
          <p:nvPr/>
        </p:nvSpPr>
        <p:spPr>
          <a:xfrm>
            <a:off x="336430" y="3879010"/>
            <a:ext cx="2985671" cy="1207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Professional Lead Psychologist- </a:t>
            </a:r>
            <a:r>
              <a:rPr lang="en-GB" dirty="0" smtClean="0"/>
              <a:t>MH/LD/Forensic</a:t>
            </a:r>
            <a:endParaRPr lang="en-GB" dirty="0"/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Dr </a:t>
            </a:r>
            <a:r>
              <a:rPr lang="en-GB" dirty="0">
                <a:solidFill>
                  <a:schemeClr val="tx1"/>
                </a:solidFill>
              </a:rPr>
              <a:t>Claire Nagi</a:t>
            </a:r>
          </a:p>
        </p:txBody>
      </p:sp>
      <p:sp>
        <p:nvSpPr>
          <p:cNvPr id="7" name="Rectangle 6"/>
          <p:cNvSpPr/>
          <p:nvPr/>
        </p:nvSpPr>
        <p:spPr>
          <a:xfrm>
            <a:off x="6208143" y="3879010"/>
            <a:ext cx="2475368" cy="12220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Professional Lead Psychologist </a:t>
            </a:r>
            <a:r>
              <a:rPr lang="en-GB" dirty="0" smtClean="0"/>
              <a:t>– </a:t>
            </a:r>
            <a:r>
              <a:rPr lang="en-GB" dirty="0"/>
              <a:t>Neuro </a:t>
            </a:r>
            <a:r>
              <a:rPr lang="en-GB" dirty="0" smtClean="0"/>
              <a:t>Psychology</a:t>
            </a:r>
            <a:endParaRPr lang="en-GB" dirty="0"/>
          </a:p>
          <a:p>
            <a:pPr algn="ctr"/>
            <a:r>
              <a:rPr lang="en-GB" dirty="0">
                <a:solidFill>
                  <a:schemeClr val="tx1"/>
                </a:solidFill>
              </a:rPr>
              <a:t>Dr Tanya Edmunds</a:t>
            </a:r>
          </a:p>
        </p:txBody>
      </p:sp>
      <p:sp>
        <p:nvSpPr>
          <p:cNvPr id="8" name="Rectangle 7"/>
          <p:cNvSpPr/>
          <p:nvPr/>
        </p:nvSpPr>
        <p:spPr>
          <a:xfrm>
            <a:off x="8783128" y="3893386"/>
            <a:ext cx="2620992" cy="12220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Professional Lead Child Psychology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Dr Vanessa Hammond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024330" y="3416060"/>
            <a:ext cx="78615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3" idx="2"/>
          </p:cNvCxnSpPr>
          <p:nvPr/>
        </p:nvCxnSpPr>
        <p:spPr>
          <a:xfrm>
            <a:off x="5952227" y="2950234"/>
            <a:ext cx="1241" cy="465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5" idx="0"/>
          </p:cNvCxnSpPr>
          <p:nvPr/>
        </p:nvCxnSpPr>
        <p:spPr>
          <a:xfrm>
            <a:off x="4515735" y="3430434"/>
            <a:ext cx="4508" cy="462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9885872" y="3416060"/>
            <a:ext cx="0" cy="462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019823" y="3380809"/>
            <a:ext cx="6578" cy="570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407298" y="3416060"/>
            <a:ext cx="11420" cy="4773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208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8574" y="383182"/>
            <a:ext cx="109037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/>
              <a:t>Learning Disabilities, Forensics, Long Term Care, Planning &amp; Commissioning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4088920" y="1663655"/>
            <a:ext cx="3554083" cy="12175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Associate Service Group Director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Dermot Nolan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0124" y="3861758"/>
            <a:ext cx="2501660" cy="1259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DGM</a:t>
            </a:r>
          </a:p>
          <a:p>
            <a:pPr algn="ctr"/>
            <a:r>
              <a:rPr lang="en-GB" dirty="0" smtClean="0"/>
              <a:t>Forensics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Gareth Barbour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16856" y="3861758"/>
            <a:ext cx="2332007" cy="1259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DGM</a:t>
            </a:r>
          </a:p>
          <a:p>
            <a:pPr algn="ctr"/>
            <a:r>
              <a:rPr lang="en-GB" dirty="0" smtClean="0"/>
              <a:t>Learning Disabilities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Gareth Bartley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65962" y="3861758"/>
            <a:ext cx="2694316" cy="1259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Service Manager</a:t>
            </a:r>
          </a:p>
          <a:p>
            <a:pPr algn="ctr"/>
            <a:r>
              <a:rPr lang="en-GB" dirty="0" smtClean="0"/>
              <a:t>CHC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Vacant</a:t>
            </a:r>
          </a:p>
        </p:txBody>
      </p:sp>
      <p:sp>
        <p:nvSpPr>
          <p:cNvPr id="9" name="Rectangle 8"/>
          <p:cNvSpPr/>
          <p:nvPr/>
        </p:nvSpPr>
        <p:spPr>
          <a:xfrm>
            <a:off x="8777377" y="3861758"/>
            <a:ext cx="2746072" cy="1259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Planning &amp; Partnership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Eve Jeffery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639019" y="3312543"/>
            <a:ext cx="8402128" cy="345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5865962" y="2881222"/>
            <a:ext cx="1" cy="498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639019" y="3347049"/>
            <a:ext cx="0" cy="514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0041147" y="3405277"/>
            <a:ext cx="0" cy="497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8" idx="0"/>
          </p:cNvCxnSpPr>
          <p:nvPr/>
        </p:nvCxnSpPr>
        <p:spPr>
          <a:xfrm>
            <a:off x="7213120" y="3397370"/>
            <a:ext cx="0" cy="464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226943" y="3347049"/>
            <a:ext cx="1" cy="580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34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8906" y="742198"/>
            <a:ext cx="10317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/>
              <a:t>Mental Health – Operational 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3864634" y="1759789"/>
            <a:ext cx="3347049" cy="1138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Associate Service Group Director</a:t>
            </a:r>
          </a:p>
          <a:p>
            <a:pPr algn="ctr"/>
            <a:r>
              <a:rPr lang="en-GB" dirty="0" smtClean="0"/>
              <a:t>Mental Health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Malcolm Jones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88305" y="3432858"/>
            <a:ext cx="2501661" cy="1138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Head of Operations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7151297" y="3455983"/>
            <a:ext cx="2950235" cy="1138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Mental Health  Transformation Manager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3339136" y="3182694"/>
            <a:ext cx="5201727" cy="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5538158" y="2760453"/>
            <a:ext cx="1" cy="387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8833449" y="1759789"/>
            <a:ext cx="2432649" cy="1138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Clinical Director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Dr Natalie Hess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7487728" y="2225615"/>
            <a:ext cx="122495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701195" y="5183376"/>
            <a:ext cx="1362973" cy="1538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Assistant Head of Operations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228785" y="5217003"/>
            <a:ext cx="1475114" cy="15219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Service Manager</a:t>
            </a:r>
          </a:p>
          <a:p>
            <a:pPr algn="ctr"/>
            <a:r>
              <a:rPr lang="en-GB" dirty="0" smtClean="0"/>
              <a:t>CDAT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868516" y="5212108"/>
            <a:ext cx="1300440" cy="15096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Service Manager Perinatal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698050" y="5212108"/>
            <a:ext cx="1579355" cy="13987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Directorate</a:t>
            </a:r>
            <a:r>
              <a:rPr lang="en-GB" u="sng" dirty="0" smtClean="0"/>
              <a:t> </a:t>
            </a:r>
            <a:r>
              <a:rPr lang="en-GB" dirty="0" smtClean="0"/>
              <a:t>Manager - Adult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540863" y="5212108"/>
            <a:ext cx="1355785" cy="1314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Directorate Manager</a:t>
            </a:r>
          </a:p>
          <a:p>
            <a:pPr algn="ctr"/>
            <a:r>
              <a:rPr lang="en-GB" dirty="0" smtClean="0"/>
              <a:t>OPMHS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9998012" y="5183376"/>
            <a:ext cx="1926557" cy="13724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Directorate Manager</a:t>
            </a:r>
          </a:p>
          <a:p>
            <a:pPr algn="ctr"/>
            <a:r>
              <a:rPr lang="en-GB" dirty="0" smtClean="0"/>
              <a:t>Rehab &amp; Recovery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899564" y="4899575"/>
            <a:ext cx="4589252" cy="172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7211683" y="4895369"/>
            <a:ext cx="3749608" cy="21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75936" y="5212108"/>
            <a:ext cx="1394072" cy="1566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Directorate Manager</a:t>
            </a:r>
          </a:p>
          <a:p>
            <a:pPr algn="ctr"/>
            <a:r>
              <a:rPr lang="en-GB" dirty="0" smtClean="0"/>
              <a:t>CAMHS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7" name="Straight Connector 26"/>
          <p:cNvCxnSpPr>
            <a:endCxn id="5" idx="0"/>
          </p:cNvCxnSpPr>
          <p:nvPr/>
        </p:nvCxnSpPr>
        <p:spPr>
          <a:xfrm>
            <a:off x="3339135" y="3182694"/>
            <a:ext cx="1" cy="2501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540863" y="3182694"/>
            <a:ext cx="0" cy="2501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488816" y="4916828"/>
            <a:ext cx="0" cy="1885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899564" y="4916828"/>
            <a:ext cx="0" cy="1885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endCxn id="33" idx="0"/>
          </p:cNvCxnSpPr>
          <p:nvPr/>
        </p:nvCxnSpPr>
        <p:spPr>
          <a:xfrm>
            <a:off x="10961291" y="4895369"/>
            <a:ext cx="0" cy="2880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9195758" y="4916828"/>
            <a:ext cx="0" cy="1885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7211683" y="4916828"/>
            <a:ext cx="0" cy="2665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2329132" y="4916828"/>
            <a:ext cx="0" cy="1885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864634" y="4916828"/>
            <a:ext cx="0" cy="1885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075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09461" y="1852521"/>
            <a:ext cx="3329797" cy="12076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Deputy Nurse Director/ Head </a:t>
            </a:r>
            <a:r>
              <a:rPr lang="en-GB" dirty="0"/>
              <a:t>of Nursing Mental Health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Kath Hart</a:t>
            </a:r>
          </a:p>
        </p:txBody>
      </p:sp>
      <p:sp>
        <p:nvSpPr>
          <p:cNvPr id="8" name="Rectangle 7"/>
          <p:cNvSpPr/>
          <p:nvPr/>
        </p:nvSpPr>
        <p:spPr>
          <a:xfrm>
            <a:off x="810883" y="3847381"/>
            <a:ext cx="2277374" cy="14147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Lead Nurse – Adult Unscheduled Care </a:t>
            </a:r>
          </a:p>
        </p:txBody>
      </p:sp>
      <p:sp>
        <p:nvSpPr>
          <p:cNvPr id="9" name="Rectangle 8"/>
          <p:cNvSpPr/>
          <p:nvPr/>
        </p:nvSpPr>
        <p:spPr>
          <a:xfrm>
            <a:off x="3674853" y="3838754"/>
            <a:ext cx="2277374" cy="14147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Lead Nurse – Adult </a:t>
            </a:r>
            <a:r>
              <a:rPr lang="en-GB" dirty="0" smtClean="0"/>
              <a:t>Community </a:t>
            </a:r>
            <a:r>
              <a:rPr lang="en-GB" dirty="0"/>
              <a:t>Care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538823" y="3847380"/>
            <a:ext cx="2277374" cy="1414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Lead Nurse – </a:t>
            </a:r>
            <a:r>
              <a:rPr lang="en-GB" dirty="0" smtClean="0"/>
              <a:t>R&amp;R </a:t>
            </a:r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811547" y="3485072"/>
            <a:ext cx="8310279" cy="129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811547" y="3502325"/>
            <a:ext cx="0" cy="3450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0121826" y="3502325"/>
            <a:ext cx="0" cy="741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474360" y="3019244"/>
            <a:ext cx="0" cy="4658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840722" y="3485072"/>
            <a:ext cx="0" cy="3536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041583" y="857003"/>
            <a:ext cx="67458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 </a:t>
            </a:r>
            <a:r>
              <a:rPr lang="en-GB" sz="2800" dirty="0"/>
              <a:t>Mental Health – </a:t>
            </a:r>
            <a:r>
              <a:rPr lang="en-GB" sz="2800" dirty="0" smtClean="0"/>
              <a:t>Nursing</a:t>
            </a:r>
            <a:endParaRPr lang="en-GB" sz="28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7677510" y="3498011"/>
            <a:ext cx="0" cy="3536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9375610" y="3847380"/>
            <a:ext cx="2277374" cy="1414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Lead Nurse – </a:t>
            </a:r>
            <a:r>
              <a:rPr lang="en-GB" dirty="0" smtClean="0"/>
              <a:t>OPMH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19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49614" y="1828798"/>
            <a:ext cx="3329797" cy="12076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Learning Disabilities Divisional Manager</a:t>
            </a:r>
          </a:p>
          <a:p>
            <a:pPr algn="ctr"/>
            <a:r>
              <a:rPr lang="en-GB" b="1" dirty="0" smtClean="0"/>
              <a:t>Gareth Bartley</a:t>
            </a:r>
            <a:endParaRPr lang="en-GB" b="1" dirty="0"/>
          </a:p>
        </p:txBody>
      </p:sp>
      <p:sp>
        <p:nvSpPr>
          <p:cNvPr id="4" name="Rectangle 3"/>
          <p:cNvSpPr/>
          <p:nvPr/>
        </p:nvSpPr>
        <p:spPr>
          <a:xfrm>
            <a:off x="8505645" y="1828799"/>
            <a:ext cx="2553419" cy="12076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Clinical Director</a:t>
            </a:r>
          </a:p>
          <a:p>
            <a:pPr algn="ctr"/>
            <a:r>
              <a:rPr lang="en-GB" dirty="0" smtClean="0"/>
              <a:t>Dr Penny Letchford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246189" y="2432647"/>
            <a:ext cx="110418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810883" y="3847381"/>
            <a:ext cx="2277374" cy="14147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Directorate Manager</a:t>
            </a:r>
          </a:p>
          <a:p>
            <a:pPr algn="ctr"/>
            <a:r>
              <a:rPr lang="en-GB" dirty="0" smtClean="0"/>
              <a:t>Learning Disabilities Cardiff &amp; Vale</a:t>
            </a:r>
          </a:p>
        </p:txBody>
      </p:sp>
      <p:sp>
        <p:nvSpPr>
          <p:cNvPr id="9" name="Rectangle 8"/>
          <p:cNvSpPr/>
          <p:nvPr/>
        </p:nvSpPr>
        <p:spPr>
          <a:xfrm>
            <a:off x="4275826" y="3847381"/>
            <a:ext cx="2277374" cy="14147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Directorate Manager Learning Disabilities CTM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91245" y="3847380"/>
            <a:ext cx="2277374" cy="1414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Directorate Manager</a:t>
            </a:r>
          </a:p>
          <a:p>
            <a:pPr algn="ctr"/>
            <a:r>
              <a:rPr lang="en-GB" dirty="0" smtClean="0"/>
              <a:t>Learning Disabilities</a:t>
            </a:r>
          </a:p>
          <a:p>
            <a:pPr algn="ctr"/>
            <a:r>
              <a:rPr lang="en-GB" dirty="0" smtClean="0"/>
              <a:t>Swansea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811547" y="3485072"/>
            <a:ext cx="7211683" cy="172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811547" y="3502325"/>
            <a:ext cx="0" cy="3450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9023230" y="3485072"/>
            <a:ext cx="0" cy="741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158596" y="3036497"/>
            <a:ext cx="0" cy="4658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676181" y="3502325"/>
            <a:ext cx="0" cy="3536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041583" y="857003"/>
            <a:ext cx="67458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 </a:t>
            </a:r>
            <a:r>
              <a:rPr lang="en-GB" sz="2800" dirty="0" smtClean="0"/>
              <a:t>Learning Disabilities – Operational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80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3079" y="948905"/>
            <a:ext cx="110763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Learning Disabilities – </a:t>
            </a:r>
            <a:r>
              <a:rPr lang="en-GB" sz="2800" dirty="0" smtClean="0"/>
              <a:t>Nursing </a:t>
            </a:r>
            <a:endParaRPr lang="en-GB" sz="2800" dirty="0"/>
          </a:p>
        </p:txBody>
      </p:sp>
      <p:sp>
        <p:nvSpPr>
          <p:cNvPr id="5" name="Rectangle 4"/>
          <p:cNvSpPr/>
          <p:nvPr/>
        </p:nvSpPr>
        <p:spPr>
          <a:xfrm>
            <a:off x="4123426" y="1863306"/>
            <a:ext cx="3933646" cy="1138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Head of Nursing Learning Disabilities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Paula Hopes</a:t>
            </a:r>
          </a:p>
        </p:txBody>
      </p:sp>
      <p:sp>
        <p:nvSpPr>
          <p:cNvPr id="6" name="Rectangle 5"/>
          <p:cNvSpPr/>
          <p:nvPr/>
        </p:nvSpPr>
        <p:spPr>
          <a:xfrm>
            <a:off x="1894934" y="3325746"/>
            <a:ext cx="3367179" cy="1138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Learning Disabilities Consultant Nurse </a:t>
            </a:r>
          </a:p>
        </p:txBody>
      </p:sp>
      <p:sp>
        <p:nvSpPr>
          <p:cNvPr id="7" name="Rectangle 6"/>
          <p:cNvSpPr/>
          <p:nvPr/>
        </p:nvSpPr>
        <p:spPr>
          <a:xfrm>
            <a:off x="721743" y="5176199"/>
            <a:ext cx="3401683" cy="1138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Lead Nurse Learning </a:t>
            </a:r>
            <a:r>
              <a:rPr lang="en-GB" dirty="0"/>
              <a:t>Disabilities Cardiff &amp; </a:t>
            </a:r>
            <a:r>
              <a:rPr lang="en-GB" dirty="0" smtClean="0"/>
              <a:t>Vale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768251" y="5205070"/>
            <a:ext cx="3125638" cy="1138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Lead Nurse Learning Disabilities </a:t>
            </a:r>
            <a:r>
              <a:rPr lang="en-GB" dirty="0" smtClean="0"/>
              <a:t>Cwm Taff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8538714" y="5176199"/>
            <a:ext cx="3020682" cy="1138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Lead Nurse Learning Disabilities </a:t>
            </a:r>
            <a:r>
              <a:rPr lang="en-GB" dirty="0" smtClean="0"/>
              <a:t>Swansea  (Interim)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90249" y="2933155"/>
            <a:ext cx="15814" cy="19321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636142" y="4848045"/>
            <a:ext cx="8939843" cy="172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0575985" y="4865298"/>
            <a:ext cx="0" cy="3397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636142" y="4848045"/>
            <a:ext cx="0" cy="3281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106063" y="4848045"/>
            <a:ext cx="0" cy="357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6" idx="3"/>
          </p:cNvCxnSpPr>
          <p:nvPr/>
        </p:nvCxnSpPr>
        <p:spPr>
          <a:xfrm>
            <a:off x="5262113" y="3895089"/>
            <a:ext cx="8360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835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B184E6D408124CA45B87FF80A05A6E" ma:contentTypeVersion="17" ma:contentTypeDescription="Create a new document." ma:contentTypeScope="" ma:versionID="9fa2624d10cb996a6251dcd93e51fbb6">
  <xsd:schema xmlns:xsd="http://www.w3.org/2001/XMLSchema" xmlns:xs="http://www.w3.org/2001/XMLSchema" xmlns:p="http://schemas.microsoft.com/office/2006/metadata/properties" xmlns:ns3="7f1e23f3-31d3-499f-875e-2157d9103bac" xmlns:ns4="7e5078d1-72cf-43d1-b3ae-69933ea7ae29" targetNamespace="http://schemas.microsoft.com/office/2006/metadata/properties" ma:root="true" ma:fieldsID="950b5cd38c35f100c5335af2fe0058a1" ns3:_="" ns4:_="">
    <xsd:import namespace="7f1e23f3-31d3-499f-875e-2157d9103bac"/>
    <xsd:import namespace="7e5078d1-72cf-43d1-b3ae-69933ea7ae2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OCR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1e23f3-31d3-499f-875e-2157d9103b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5078d1-72cf-43d1-b3ae-69933ea7ae29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f1e23f3-31d3-499f-875e-2157d9103bac" xsi:nil="true"/>
  </documentManagement>
</p:properties>
</file>

<file path=customXml/itemProps1.xml><?xml version="1.0" encoding="utf-8"?>
<ds:datastoreItem xmlns:ds="http://schemas.openxmlformats.org/officeDocument/2006/customXml" ds:itemID="{A378B4DB-3275-4810-8708-3C51331C2E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f1e23f3-31d3-499f-875e-2157d9103bac"/>
    <ds:schemaRef ds:uri="7e5078d1-72cf-43d1-b3ae-69933ea7ae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72A902-1322-482C-8B1D-36CB2304370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16F2B2F-E003-4A6C-B0A4-B448B66AC98B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7f1e23f3-31d3-499f-875e-2157d9103bac"/>
    <ds:schemaRef ds:uri="http://www.w3.org/XML/1998/namespace"/>
    <ds:schemaRef ds:uri="7e5078d1-72cf-43d1-b3ae-69933ea7ae29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406</Words>
  <Application>Microsoft Office PowerPoint</Application>
  <PresentationFormat>Widescreen</PresentationFormat>
  <Paragraphs>129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Senior Management Structure - Mental Health &amp; Learning Disabilities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ABM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Senior Management Structure - Mental Health &amp; Learning Disabilities</dc:title>
  <dc:creator>Sue Sharpe (Swansea Bay UHB - Mental Health)</dc:creator>
  <cp:lastModifiedBy>Dermot Nolan</cp:lastModifiedBy>
  <cp:revision>57</cp:revision>
  <cp:lastPrinted>2022-07-05T12:31:12Z</cp:lastPrinted>
  <dcterms:created xsi:type="dcterms:W3CDTF">2022-07-05T09:55:32Z</dcterms:created>
  <dcterms:modified xsi:type="dcterms:W3CDTF">2024-03-12T13:53:30Z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0x0101006BB184E6D408124CA45B87FF80A05A6E</vt:lpwstr>
  </property>
</Properties>
</file>