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9" r:id="rId6"/>
    <p:sldId id="260" r:id="rId7"/>
    <p:sldId id="261" r:id="rId8"/>
    <p:sldId id="274" r:id="rId9"/>
    <p:sldId id="276" r:id="rId10"/>
    <p:sldId id="262" r:id="rId11"/>
    <p:sldId id="263" r:id="rId12"/>
    <p:sldId id="266" r:id="rId13"/>
    <p:sldId id="267" r:id="rId14"/>
    <p:sldId id="268" r:id="rId15"/>
    <p:sldId id="265" r:id="rId16"/>
    <p:sldId id="277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0" autoAdjust="0"/>
    <p:restoredTop sz="94829" autoAdjust="0"/>
  </p:normalViewPr>
  <p:slideViewPr>
    <p:cSldViewPr>
      <p:cViewPr>
        <p:scale>
          <a:sx n="75" d="100"/>
          <a:sy n="75" d="100"/>
        </p:scale>
        <p:origin x="153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8A927-9ACB-4EAB-B719-319C15C978B3}" type="datetimeFigureOut">
              <a:rPr lang="en-GB" smtClean="0"/>
              <a:pPr/>
              <a:t>25/02/2025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D0F1C-FEFD-4195-8EAB-4EDD995167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471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B3929-2D49-45F5-9D2E-17E5E99C6903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D5158-34C1-497D-9AD7-23A1AF2F023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68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343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EF620-775D-4E21-87CB-4D15AA1B70A0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 glucagon must not be given</a:t>
            </a:r>
            <a:r>
              <a:rPr lang="en-US" baseline="0" dirty="0"/>
              <a:t> to patients below 20kg or with severe </a:t>
            </a:r>
            <a:r>
              <a:rPr lang="en-US" baseline="0"/>
              <a:t>hepatic disease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73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387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56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661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200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42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HYPO UNAWARENESS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16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24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Repeat after 15mins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441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Treat the</a:t>
            </a:r>
            <a:r>
              <a:rPr lang="en-GB" baseline="0" dirty="0"/>
              <a:t> hypo as an event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D5158-34C1-497D-9AD7-23A1AF2F0235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473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332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36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27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20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3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21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45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45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20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1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E4222-D2AA-43E7-99DF-22FBEBF2108D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3BE0-78CB-4BA1-B04A-93C7C706A5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75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bing.com/images/search?q=images+of+gliclazide&amp;id=3780F94AA1CE11735FBDE40DEB8C9D873DD369BD&amp;FORM=IQFRBA" TargetMode="External"/><Relationship Id="rId5" Type="http://schemas.openxmlformats.org/officeDocument/2006/relationships/image" Target="../media/image2.jpeg"/><Relationship Id="rId10" Type="http://schemas.openxmlformats.org/officeDocument/2006/relationships/image" Target="../media/image5.jpeg"/><Relationship Id="rId4" Type="http://schemas.openxmlformats.org/officeDocument/2006/relationships/hyperlink" Target="http://www.bing.com/images/search?q=images+of+metformin&amp;id=84572A657FA4AF4CCA48BF2557CD988EF74573B5&amp;FORM=IQFRBA" TargetMode="External"/><Relationship Id="rId9" Type="http://schemas.openxmlformats.org/officeDocument/2006/relationships/hyperlink" Target="https://www.bing.com/images/search?q=updated+eatwell+plate&amp;id=C8BBF355DB2AD4A2E3A303AB219EC3BAF5AE13A7&amp;FORM=IQFRBA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://www.bing.com/images/search?q=pictures+of+jelly+babies&amp;id=3D79F1535ACA7797E344CEBDFB50E14228A8EC1D&amp;FORM=IQFRBA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iabetesnursing.Cav@wales.nhs.uk" TargetMode="External"/><Relationship Id="rId7" Type="http://schemas.openxmlformats.org/officeDocument/2006/relationships/hyperlink" Target="mailto:susan.flanigan@wales.nhs.u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abetes.org.uk/" TargetMode="External"/><Relationship Id="rId5" Type="http://schemas.openxmlformats.org/officeDocument/2006/relationships/hyperlink" Target="http://www.cdep.org.uk/" TargetMode="External"/><Relationship Id="rId4" Type="http://schemas.openxmlformats.org/officeDocument/2006/relationships/hyperlink" Target="mailto:susan.Flanigan@wales.nhs.uk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publications/information-for-drivers-with-diabete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iabetesnursing.Cav@wales.nhs.uk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abetes.org.uk/" TargetMode="External"/><Relationship Id="rId4" Type="http://schemas.openxmlformats.org/officeDocument/2006/relationships/hyperlink" Target="http://www.cdep.org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greenwichwatches/5549894510" TargetMode="External"/><Relationship Id="rId13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hyperlink" Target="https://www.pikist.com/free-photo-vyhja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owl.excelsior.edu/writing-process/prewriting-strategies/prewriting-strategies-asking-defining-questi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clipart.org/detail/188337/npo-midnight-by-arvin61r58-188337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png"/><Relationship Id="rId15" Type="http://schemas.openxmlformats.org/officeDocument/2006/relationships/image" Target="../media/image13.jpeg"/><Relationship Id="rId10" Type="http://schemas.openxmlformats.org/officeDocument/2006/relationships/hyperlink" Target="https://www.flickr.com/photos/sriram/1582567853/" TargetMode="External"/><Relationship Id="rId4" Type="http://schemas.openxmlformats.org/officeDocument/2006/relationships/hyperlink" Target="https://www.rawpixel.com/image/259455/hospital-food-patients" TargetMode="External"/><Relationship Id="rId9" Type="http://schemas.openxmlformats.org/officeDocument/2006/relationships/image" Target="../media/image10.jpeg"/><Relationship Id="rId14" Type="http://schemas.openxmlformats.org/officeDocument/2006/relationships/hyperlink" Target="https://wtcs.pressbooks.pub/nursingskills/chapter/23-2-iv-therapy-basic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 rot="10800000" flipV="1">
            <a:off x="-180528" y="1556792"/>
            <a:ext cx="4824536" cy="792088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+mn-ea"/>
                <a:cs typeface="+mn-cs"/>
              </a:rPr>
              <a:t>HYPOGLYCAEMIA</a:t>
            </a:r>
            <a:endParaRPr lang="en-GB" sz="1800" dirty="0">
              <a:solidFill>
                <a:schemeClr val="bg1"/>
              </a:solidFill>
              <a:latin typeface="Arial Rounded MT Bold" panose="020F0704030504030204" pitchFamily="34" charset="77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62000" y="2416894"/>
            <a:ext cx="3600400" cy="2736303"/>
          </a:xfrm>
        </p:spPr>
        <p:txBody>
          <a:bodyPr>
            <a:no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[name redacted]</a:t>
            </a:r>
            <a:b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</a:br>
            <a: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(supported by DSNs)</a:t>
            </a:r>
          </a:p>
          <a:p>
            <a:pPr marL="0" indent="0" algn="ctr">
              <a:buNone/>
            </a:pPr>
            <a: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Diabetes Specialist Nurse(s)</a:t>
            </a:r>
          </a:p>
          <a:p>
            <a:pPr algn="ctr"/>
            <a: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Cardiff and Vale </a:t>
            </a:r>
          </a:p>
          <a:p>
            <a:pPr algn="ctr"/>
            <a:r>
              <a:rPr lang="en-GB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University Health Board</a:t>
            </a:r>
          </a:p>
        </p:txBody>
      </p:sp>
      <p:pic>
        <p:nvPicPr>
          <p:cNvPr id="25602" name="Picture 2" descr="http://tse4.mm.bing.net/th?id=OIP.Mffb4b470897d17b77930d666843410eeo0&amp;w=144&amp;h=144&amp;c=7&amp;rs=1&amp;qlt=90&amp;o=4&amp;url=http%3a%2f%2fterencenoah.wordpress.com%2f2012%2f04%2f18%2ftravelling-australia-applying-for-your-medicare-card-is-easy-as-123%2f&amp;pid=1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996952"/>
            <a:ext cx="1371600" cy="1371601"/>
          </a:xfrm>
          <a:prstGeom prst="rect">
            <a:avLst/>
          </a:prstGeom>
          <a:noFill/>
        </p:spPr>
      </p:pic>
      <p:pic>
        <p:nvPicPr>
          <p:cNvPr id="25604" name="Picture 4" descr="http://tse1.mm.bing.net/th?id=OIP.M1e6f3fc84f2cf9039b29e525e768114eH0&amp;w=175&amp;h=109&amp;c=7&amp;rs=1&amp;qlt=90&amp;pid=3.1&amp;rm=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013" y="5085184"/>
            <a:ext cx="1666875" cy="1038225"/>
          </a:xfrm>
          <a:prstGeom prst="rect">
            <a:avLst/>
          </a:prstGeom>
          <a:noFill/>
        </p:spPr>
      </p:pic>
      <p:pic>
        <p:nvPicPr>
          <p:cNvPr id="25608" name="Picture 8" descr="http://tse1.mm.bing.net/th?id=OIP.Mfdf0c3f2ce45bc1e6636521faafac35bo0&amp;w=148&amp;h=105&amp;c=7&amp;rs=1&amp;qlt=90&amp;pid=3.1&amp;rm=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752" y="3107563"/>
            <a:ext cx="1409700" cy="1000125"/>
          </a:xfrm>
          <a:prstGeom prst="rect">
            <a:avLst/>
          </a:prstGeom>
          <a:noFill/>
        </p:spPr>
      </p:pic>
      <p:pic>
        <p:nvPicPr>
          <p:cNvPr id="25612" name="Picture 12" descr="glucose meter: Glucose meter device with accessories. Vegetables and healthy lifestyle Stock Phot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9342" y="447129"/>
            <a:ext cx="3333750" cy="2219325"/>
          </a:xfrm>
          <a:prstGeom prst="rect">
            <a:avLst/>
          </a:prstGeom>
          <a:noFill/>
        </p:spPr>
      </p:pic>
      <p:pic>
        <p:nvPicPr>
          <p:cNvPr id="1029" name="Picture 5" descr="Image result for Updated Eatwell Plat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875320"/>
            <a:ext cx="1838689" cy="116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Alternative Hypo  Treatments </a:t>
            </a:r>
            <a:br>
              <a:rPr lang="en-GB" sz="2800" dirty="0">
                <a:latin typeface="Arial Rounded MT Bold" panose="020F0704030504030204" pitchFamily="34" charset="77"/>
              </a:rPr>
            </a:br>
            <a:r>
              <a:rPr lang="en-GB" sz="2800" dirty="0">
                <a:latin typeface="Arial Rounded MT Bold" panose="020F0704030504030204" pitchFamily="34" charset="77"/>
              </a:rPr>
              <a:t>for patient </a:t>
            </a:r>
            <a:br>
              <a:rPr lang="en-GB" sz="2800" dirty="0">
                <a:latin typeface="Arial Rounded MT Bold" panose="020F0704030504030204" pitchFamily="34" charset="77"/>
              </a:rPr>
            </a:br>
            <a:r>
              <a:rPr lang="en-GB" sz="2800" dirty="0">
                <a:latin typeface="Arial Rounded MT Bold" panose="020F0704030504030204" pitchFamily="34" charset="77"/>
              </a:rPr>
              <a:t>self-managing</a:t>
            </a:r>
          </a:p>
        </p:txBody>
      </p:sp>
      <p:pic>
        <p:nvPicPr>
          <p:cNvPr id="10242" name="Picture 2" descr="http://tse1.mm.bing.net/th?id=OIP.M7e91410d06aee960ce701cf0cdf73046H0&amp;w=160&amp;h=107&amp;c=7&amp;rs=1&amp;qlt=90&amp;pid=3.1&amp;rm=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01943"/>
            <a:ext cx="1599233" cy="1234585"/>
          </a:xfrm>
          <a:prstGeom prst="rect">
            <a:avLst/>
          </a:prstGeom>
          <a:noFill/>
        </p:spPr>
      </p:pic>
      <p:pic>
        <p:nvPicPr>
          <p:cNvPr id="10244" name="Picture 4" descr="http://tse1.mm.bing.net/th?&amp;id=OIP.Mde24c2edd5557bb14a278716884170f6o0&amp;w=300&amp;h=300&amp;c=0&amp;pid=1.9&amp;rs=0&amp;p=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509" y="5022652"/>
            <a:ext cx="1619250" cy="1695451"/>
          </a:xfrm>
          <a:prstGeom prst="rect">
            <a:avLst/>
          </a:prstGeom>
          <a:noFill/>
        </p:spPr>
      </p:pic>
      <p:pic>
        <p:nvPicPr>
          <p:cNvPr id="10246" name="Picture 6" descr="http://tse1.mm.bing.net/th?id=OIP.Mbcf69d1e163bc5ad9a9abbba55c3c255o0&amp;pid=15.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6514" y="2776852"/>
            <a:ext cx="1595140" cy="161109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1924F7-32F4-0F4C-9DC6-8CB7EFB51EF4}"/>
              </a:ext>
            </a:extLst>
          </p:cNvPr>
          <p:cNvSpPr txBox="1"/>
          <p:nvPr/>
        </p:nvSpPr>
        <p:spPr>
          <a:xfrm>
            <a:off x="1115616" y="1772816"/>
            <a:ext cx="234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pic>
        <p:nvPicPr>
          <p:cNvPr id="11265" name="Picture 1" descr="C:\Users\su093205\AppData\Local\Microsoft\Windows\Temporary Internet Files\Content.IE5\4PUX26N3\jelly_beans_by_zombiepoppa[1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755" y="378913"/>
            <a:ext cx="1861631" cy="1701523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C7F55A-2E7B-DA4A-AE95-353E9F30FEB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104515"/>
            <a:ext cx="1728192" cy="19181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4F37CA-1483-EA49-8BF7-BF63A415D46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489" y="1819480"/>
            <a:ext cx="1455533" cy="9656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DC43260-85A5-0D4E-B6DC-A8A9AD181C7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5242531"/>
            <a:ext cx="2076632" cy="11387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D48CA50-66F4-8644-BAF4-23B23270B9C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2740" y="3007562"/>
            <a:ext cx="817402" cy="1307843"/>
          </a:xfrm>
          <a:prstGeom prst="rect">
            <a:avLst/>
          </a:prstGeom>
        </p:spPr>
      </p:pic>
      <p:sp>
        <p:nvSpPr>
          <p:cNvPr id="3" name="Action Button: Help 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05A9D96-144B-4BBD-AD8B-6F024BE1FBED}"/>
              </a:ext>
            </a:extLst>
          </p:cNvPr>
          <p:cNvSpPr/>
          <p:nvPr/>
        </p:nvSpPr>
        <p:spPr>
          <a:xfrm>
            <a:off x="7343418" y="3530561"/>
            <a:ext cx="521208" cy="53302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 Rounded MT Bold" panose="020F0704030504030204" pitchFamily="34" charset="77"/>
              </a:rPr>
              <a:t>Post Hypo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4" y="1782079"/>
            <a:ext cx="4091410" cy="294306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Give 20g of long acting carbohydrate </a:t>
            </a:r>
          </a:p>
          <a:p>
            <a:pPr marL="0" indent="0">
              <a:buNone/>
            </a:pP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Examples:</a:t>
            </a:r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medium slice of white bread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15g</a:t>
            </a:r>
            <a:endParaRPr lang="en-GB" sz="5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medium slice of wholemeal bread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14g</a:t>
            </a:r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custard cream biscuit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8g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cream cracker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6g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medium bowl of cornflakes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27g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Weetabix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14g</a:t>
            </a:r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en-GB" sz="5600" dirty="0">
                <a:solidFill>
                  <a:srgbClr val="002060"/>
                </a:solidFill>
                <a:cs typeface="Arial" panose="020B0604020202020204" pitchFamily="34" charset="0"/>
              </a:rPr>
              <a:t>1 medium banana = </a:t>
            </a:r>
            <a:r>
              <a:rPr lang="en-GB" sz="5600" b="1" dirty="0">
                <a:solidFill>
                  <a:srgbClr val="002060"/>
                </a:solidFill>
                <a:cs typeface="Arial" panose="020B0604020202020204" pitchFamily="34" charset="0"/>
              </a:rPr>
              <a:t>20g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slice of brea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3704" y="470941"/>
            <a:ext cx="1656184" cy="1375378"/>
          </a:xfrm>
          <a:prstGeom prst="rect">
            <a:avLst/>
          </a:prstGeom>
        </p:spPr>
      </p:pic>
      <p:pic>
        <p:nvPicPr>
          <p:cNvPr id="8" name="Picture 7" descr="custard cream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102" y="690578"/>
            <a:ext cx="1008112" cy="936104"/>
          </a:xfrm>
          <a:prstGeom prst="rect">
            <a:avLst/>
          </a:prstGeom>
        </p:spPr>
      </p:pic>
      <p:pic>
        <p:nvPicPr>
          <p:cNvPr id="10" name="Picture 9" descr="cream cracker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708" y="5348593"/>
            <a:ext cx="3294018" cy="1039553"/>
          </a:xfrm>
          <a:prstGeom prst="rect">
            <a:avLst/>
          </a:prstGeom>
        </p:spPr>
      </p:pic>
      <p:pic>
        <p:nvPicPr>
          <p:cNvPr id="11" name="Picture 10" descr="banana-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708" y="33762"/>
            <a:ext cx="1762036" cy="11248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42C5B-C7F1-6042-9578-EE685BCF6732}"/>
              </a:ext>
            </a:extLst>
          </p:cNvPr>
          <p:cNvSpPr txBox="1"/>
          <p:nvPr/>
        </p:nvSpPr>
        <p:spPr>
          <a:xfrm>
            <a:off x="611560" y="1782080"/>
            <a:ext cx="3126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  <p:pic>
        <p:nvPicPr>
          <p:cNvPr id="9218" name="Picture 2" descr="C:\Users\su093205\AppData\Local\Microsoft\Windows\Temporary Internet Files\Content.IE5\WRIWQ21Y\weetabix_protein_bowl[1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432" y="4322029"/>
            <a:ext cx="1872209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0850" y="97135"/>
            <a:ext cx="8308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000000"/>
                </a:solidFill>
              </a:rPr>
              <a:t> </a:t>
            </a:r>
            <a:r>
              <a:rPr lang="en-GB" sz="1200" b="1" u="sng" dirty="0">
                <a:solidFill>
                  <a:srgbClr val="000000"/>
                </a:solidFill>
              </a:rPr>
              <a:t>Algorithm for the Treatment and Management of Hypoglycaemia in Adults with Diabetes Mellitus in Hospital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0850" y="1195388"/>
            <a:ext cx="2592388" cy="504825"/>
          </a:xfrm>
          <a:prstGeom prst="rect">
            <a:avLst/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50850" y="1195388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200" dirty="0">
                <a:solidFill>
                  <a:srgbClr val="FFFFFF"/>
                </a:solidFill>
              </a:rPr>
              <a:t>Patient conscious, orientated and able to swallow</a:t>
            </a:r>
            <a:r>
              <a:rPr lang="en-GB" sz="1200" dirty="0">
                <a:solidFill>
                  <a:srgbClr val="000000"/>
                </a:solidFill>
              </a:rPr>
              <a:t>                                  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50862" y="563952"/>
            <a:ext cx="8308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Hypoglycaemia is defined as blood glucose of less than 4mmol/l                                                                                                                                                  (if not less than 4mmol/l but symptomatic give a small carbohydrate snack for symptom relief )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308350" y="1195388"/>
            <a:ext cx="2592388" cy="6477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6167438" y="1195388"/>
            <a:ext cx="2592387" cy="504825"/>
          </a:xfrm>
          <a:prstGeom prst="rect">
            <a:avLst/>
          </a:prstGeom>
          <a:solidFill>
            <a:srgbClr val="FF0000">
              <a:alpha val="74001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1647825" y="1771650"/>
            <a:ext cx="198438" cy="360363"/>
          </a:xfrm>
          <a:prstGeom prst="downArrow">
            <a:avLst>
              <a:gd name="adj1" fmla="val 50000"/>
              <a:gd name="adj2" fmla="val 454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4505325" y="1916113"/>
            <a:ext cx="200025" cy="215900"/>
          </a:xfrm>
          <a:prstGeom prst="downArrow">
            <a:avLst>
              <a:gd name="adj1" fmla="val 50000"/>
              <a:gd name="adj2" fmla="val 269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7362825" y="1771650"/>
            <a:ext cx="200025" cy="360363"/>
          </a:xfrm>
          <a:prstGeom prst="downArrow">
            <a:avLst>
              <a:gd name="adj1" fmla="val 50000"/>
              <a:gd name="adj2" fmla="val 450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468313" y="4508500"/>
            <a:ext cx="5449887" cy="1006475"/>
          </a:xfrm>
          <a:prstGeom prst="rect">
            <a:avLst/>
          </a:prstGeom>
          <a:solidFill>
            <a:srgbClr val="0099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450850" y="2203450"/>
            <a:ext cx="2592388" cy="1946275"/>
          </a:xfrm>
          <a:prstGeom prst="rect">
            <a:avLst/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308350" y="2203450"/>
            <a:ext cx="2592388" cy="1946275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6167438" y="2203450"/>
            <a:ext cx="2592387" cy="1946275"/>
          </a:xfrm>
          <a:prstGeom prst="rect">
            <a:avLst/>
          </a:prstGeom>
          <a:solidFill>
            <a:srgbClr val="FF0000">
              <a:alpha val="74001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1619250" y="4221163"/>
            <a:ext cx="198438" cy="217487"/>
          </a:xfrm>
          <a:prstGeom prst="downArrow">
            <a:avLst>
              <a:gd name="adj1" fmla="val 50000"/>
              <a:gd name="adj2" fmla="val 274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4572000" y="4221163"/>
            <a:ext cx="200025" cy="217487"/>
          </a:xfrm>
          <a:prstGeom prst="downArrow">
            <a:avLst>
              <a:gd name="adj1" fmla="val 50000"/>
              <a:gd name="adj2" fmla="val 271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6156325" y="4508500"/>
            <a:ext cx="2590800" cy="1008063"/>
          </a:xfrm>
          <a:prstGeom prst="rect">
            <a:avLst/>
          </a:prstGeom>
          <a:solidFill>
            <a:srgbClr val="0099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7308850" y="4221163"/>
            <a:ext cx="200025" cy="215900"/>
          </a:xfrm>
          <a:prstGeom prst="downArrow">
            <a:avLst>
              <a:gd name="adj1" fmla="val 50000"/>
              <a:gd name="adj2" fmla="val 269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468313" y="5688672"/>
            <a:ext cx="8308975" cy="939853"/>
          </a:xfrm>
          <a:prstGeom prst="rect">
            <a:avLst/>
          </a:prstGeom>
          <a:solidFill>
            <a:srgbClr val="FF6600">
              <a:alpha val="67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b="1" dirty="0">
                <a:solidFill>
                  <a:srgbClr val="FF0000"/>
                </a:solidFill>
              </a:rPr>
              <a:t>DO NOT</a:t>
            </a:r>
            <a:r>
              <a:rPr lang="en-GB" sz="800" dirty="0">
                <a:solidFill>
                  <a:srgbClr val="FF0000"/>
                </a:solidFill>
              </a:rPr>
              <a:t> OMIT SUBSQUENT DOSES OF INSULIN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rgbClr val="000000"/>
                </a:solidFill>
              </a:rPr>
              <a:t>CONTINUE REGULAR BLOOD GLUCOSE MONITORING FOUR TIMES A DAY FOR 48 HOURS OR UNTIL STABLE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rgbClr val="000000"/>
                </a:solidFill>
              </a:rPr>
              <a:t>GIVE HYPOGLYCAEMIA EDUCATION OR REFER TO DIABETES SPECIALIST NURSE FOR ADVICE - Bleep 6502 UHW, Bleep 6503 UHL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rgbClr val="000000"/>
                </a:solidFill>
              </a:rPr>
              <a:t>CONSIDER POSSIBLE CAUSE FOR HYPOGLYCAEMIA AND SEEK TO PREVENT FURTHER EPISODES FROM OCCURRING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514475" y="908050"/>
            <a:ext cx="452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>
                <a:solidFill>
                  <a:srgbClr val="000000"/>
                </a:solidFill>
              </a:rPr>
              <a:t>Mild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4238625" y="908050"/>
            <a:ext cx="7953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</a:rPr>
              <a:t>Moderate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134225" y="908050"/>
            <a:ext cx="628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>
                <a:solidFill>
                  <a:srgbClr val="000000"/>
                </a:solidFill>
              </a:rPr>
              <a:t>Severe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308350" y="1195388"/>
            <a:ext cx="259238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100" dirty="0">
                <a:solidFill>
                  <a:srgbClr val="FFFFFF"/>
                </a:solidFill>
              </a:rPr>
              <a:t>Patient conscious and able to swallow but confused/disorientated or aggressive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6167438" y="1195388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200" dirty="0">
                <a:solidFill>
                  <a:srgbClr val="FFFFFF"/>
                </a:solidFill>
              </a:rPr>
              <a:t>Patient unconscious/fitting or very aggressive or nil by mouth (NBM)</a:t>
            </a:r>
            <a:endParaRPr lang="en-GB" sz="1400" b="1" dirty="0">
              <a:solidFill>
                <a:srgbClr val="FFFFFF"/>
              </a:solidFill>
            </a:endParaRP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3276600" y="2133600"/>
            <a:ext cx="26638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If cooperative:</a:t>
            </a:r>
            <a:r>
              <a:rPr lang="en-GB" sz="1000" b="1" dirty="0">
                <a:solidFill>
                  <a:srgbClr val="0000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administer 1-2 tubes of </a:t>
            </a:r>
            <a:r>
              <a:rPr lang="en-GB" sz="1000" b="1" dirty="0" err="1">
                <a:solidFill>
                  <a:srgbClr val="FFFFFF"/>
                </a:solidFill>
              </a:rPr>
              <a:t>GlucoGel</a:t>
            </a:r>
            <a:endParaRPr lang="en-GB" sz="1000" b="1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Ensure gag reflex is present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If uncooperative: give 1mg Glucagon IM if suitable</a:t>
            </a:r>
            <a:r>
              <a:rPr lang="en-GB" sz="1000" dirty="0">
                <a:solidFill>
                  <a:srgbClr val="FFFFFF"/>
                </a:solidFill>
              </a:rPr>
              <a:t> (i.e. no repeated hypos, not NBM and no severe hepatic disease)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Test blood glucose after 15 minutes, if still less than 4 mmol/L, repeat up to 3 times</a:t>
            </a:r>
            <a:r>
              <a:rPr lang="en-GB" sz="1000" dirty="0">
                <a:solidFill>
                  <a:srgbClr val="00000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If this has been repeated 3 times, consider IV 10% glucose at 100 </a:t>
            </a:r>
            <a:r>
              <a:rPr lang="en-GB" sz="900" dirty="0">
                <a:solidFill>
                  <a:srgbClr val="FFFFFF"/>
                </a:solidFill>
              </a:rPr>
              <a:t>ml/hr </a:t>
            </a:r>
            <a:r>
              <a:rPr lang="en-GB" sz="900" i="1" dirty="0">
                <a:solidFill>
                  <a:srgbClr val="000000"/>
                </a:solidFill>
              </a:rPr>
              <a:t>Continue to test blood glucose every 15 minutes until &gt;4mmols/L</a:t>
            </a:r>
            <a:endParaRPr lang="en-GB" sz="900" b="1" i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i="1" dirty="0">
              <a:solidFill>
                <a:srgbClr val="66006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450850" y="2203450"/>
            <a:ext cx="25923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Give 3 – 5 tablets of </a:t>
            </a:r>
            <a:r>
              <a:rPr lang="en-GB" sz="1000" b="1" dirty="0" err="1">
                <a:solidFill>
                  <a:srgbClr val="FFFFFF"/>
                </a:solidFill>
              </a:rPr>
              <a:t>GlucoTabs</a:t>
            </a:r>
            <a:r>
              <a:rPr lang="en-GB" sz="1000" b="1" dirty="0">
                <a:solidFill>
                  <a:srgbClr val="FFFFFF"/>
                </a:solidFill>
              </a:rPr>
              <a:t> or                        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59ml </a:t>
            </a:r>
            <a:r>
              <a:rPr lang="en-GB" sz="1000" b="1" dirty="0" err="1">
                <a:solidFill>
                  <a:srgbClr val="FFFFFF"/>
                </a:solidFill>
              </a:rPr>
              <a:t>GlucoJuice</a:t>
            </a:r>
            <a:r>
              <a:rPr lang="en-GB" sz="1000" b="1" dirty="0">
                <a:solidFill>
                  <a:srgbClr val="FFFFFF"/>
                </a:solidFill>
              </a:rPr>
              <a:t> Liquid Blast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Test blood glucose level after 15 minutes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If still less than 4 </a:t>
            </a:r>
            <a:r>
              <a:rPr lang="en-GB" sz="1000" dirty="0" err="1">
                <a:solidFill>
                  <a:srgbClr val="FFFFFF"/>
                </a:solidFill>
              </a:rPr>
              <a:t>mmol</a:t>
            </a:r>
            <a:r>
              <a:rPr lang="en-GB" sz="1000" dirty="0">
                <a:solidFill>
                  <a:srgbClr val="FFFFFF"/>
                </a:solidFill>
              </a:rPr>
              <a:t>/L , repeat above up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 to 3 times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</a:rPr>
              <a:t>If this has been repeated 3 times, consider IV 10% glucose at 100 ml/hr  </a:t>
            </a:r>
            <a:r>
              <a:rPr lang="en-GB" sz="1000" i="1" dirty="0">
                <a:solidFill>
                  <a:srgbClr val="000000"/>
                </a:solidFill>
              </a:rPr>
              <a:t>Continue to test blood glucose every 15 minutes until &gt;4mmols/L</a:t>
            </a:r>
            <a:endParaRPr lang="en-GB" sz="1000" b="1" i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i="1" dirty="0">
              <a:solidFill>
                <a:srgbClr val="000000"/>
              </a:solidFill>
            </a:endParaRP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6167438" y="2203450"/>
            <a:ext cx="2592387" cy="213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FFFFFF"/>
                </a:solidFill>
              </a:rPr>
              <a:t>Check ABC, stop any IV insulin and fast bleep a doctor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900" b="1" dirty="0">
                <a:solidFill>
                  <a:srgbClr val="FFFFFF"/>
                </a:solidFill>
              </a:rPr>
              <a:t>If suitable </a:t>
            </a:r>
            <a:r>
              <a:rPr lang="en-GB" sz="900" dirty="0">
                <a:solidFill>
                  <a:srgbClr val="FFFFFF"/>
                </a:solidFill>
              </a:rPr>
              <a:t>(i.e. no repeated hypos, patient not NBM and no severe hepatic disease)</a:t>
            </a:r>
            <a:r>
              <a:rPr lang="en-GB" sz="900" b="1" dirty="0">
                <a:solidFill>
                  <a:srgbClr val="FFFFFF"/>
                </a:solidFill>
              </a:rPr>
              <a:t> give 1 mg Glucagon IM </a:t>
            </a:r>
            <a:r>
              <a:rPr lang="en-GB" sz="900" b="1" dirty="0">
                <a:solidFill>
                  <a:srgbClr val="000000"/>
                </a:solidFill>
              </a:rPr>
              <a:t>or</a:t>
            </a:r>
            <a:r>
              <a:rPr lang="en-GB" sz="900" b="1" dirty="0">
                <a:solidFill>
                  <a:srgbClr val="FFFFFF"/>
                </a:solidFill>
              </a:rPr>
              <a:t> give IV 10% Dextrose 150mls over 5 minutes                                       </a:t>
            </a:r>
            <a:r>
              <a:rPr lang="en-GB" sz="900" dirty="0">
                <a:solidFill>
                  <a:srgbClr val="FFFFFF"/>
                </a:solidFill>
              </a:rPr>
              <a:t>If still less than 4 mmol/L, repeat above up  to 3 times.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>
                <a:solidFill>
                  <a:srgbClr val="FFFFFF"/>
                </a:solidFill>
              </a:rPr>
              <a:t>If this has been repeated 3 times, consider IV 10% glucose at 100 ml/hr </a:t>
            </a:r>
            <a:r>
              <a:rPr lang="en-GB" sz="900" i="1" dirty="0">
                <a:solidFill>
                  <a:srgbClr val="000000"/>
                </a:solidFill>
              </a:rPr>
              <a:t>Continue to test blood glucose every 15 minutes until &gt;4mmols/L</a:t>
            </a:r>
            <a:endParaRPr lang="en-GB" sz="900" b="1" i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i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b="1" i="1" dirty="0">
              <a:solidFill>
                <a:srgbClr val="000000"/>
              </a:solidFill>
            </a:endParaRP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524668" y="4550072"/>
            <a:ext cx="53371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>
                <a:solidFill>
                  <a:srgbClr val="000000"/>
                </a:solidFill>
              </a:rPr>
              <a:t>Blood glucose level should now be above 4mmol/L.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>
                <a:solidFill>
                  <a:srgbClr val="000000"/>
                </a:solidFill>
              </a:rPr>
              <a:t> Give 20g of long acting carbohydrate e.g. 2 biscuits or a slice of bread or next meal if due.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>
                <a:solidFill>
                  <a:srgbClr val="000000"/>
                </a:solidFill>
              </a:rPr>
              <a:t> If IM Glucagon has been used give 40g of long acting carbohydrate in order to replenish glycogen stores.</a:t>
            </a:r>
            <a:endParaRPr lang="en-GB" sz="900" b="1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i="1" dirty="0">
                <a:solidFill>
                  <a:srgbClr val="000000"/>
                </a:solidFill>
              </a:rPr>
              <a:t>For enteral feeding patients ONLY</a:t>
            </a:r>
            <a:r>
              <a:rPr lang="en-GB" sz="900" dirty="0">
                <a:solidFill>
                  <a:srgbClr val="000000"/>
                </a:solidFill>
              </a:rPr>
              <a:t>: give 200mls milk (not soya) or restart feed or give IV 10% glucose at 100ml/hr </a:t>
            </a:r>
            <a:endParaRPr lang="en-GB" sz="900" i="1" dirty="0">
              <a:solidFill>
                <a:srgbClr val="000000"/>
              </a:solidFill>
            </a:endParaRPr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6167438" y="4508500"/>
            <a:ext cx="25257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Blood glucose should now be above 4mmol/L. Follow up treatment as described on the left.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000000"/>
                </a:solidFill>
              </a:rPr>
              <a:t>If NBM start 10% glucose infusion at 100ml/hr until no longer NBM or reviewed by doctor</a:t>
            </a:r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EA70187C-665F-46FE-93B6-0E7AA55464C8}"/>
              </a:ext>
            </a:extLst>
          </p:cNvPr>
          <p:cNvSpPr/>
          <p:nvPr/>
        </p:nvSpPr>
        <p:spPr>
          <a:xfrm>
            <a:off x="6006305" y="2093642"/>
            <a:ext cx="2805113" cy="2165889"/>
          </a:xfrm>
          <a:prstGeom prst="mathMultiply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7FD0ADB-C194-4411-AE93-19EF3AA8F27F}"/>
              </a:ext>
            </a:extLst>
          </p:cNvPr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52912894"/>
              </p:ext>
            </p:extLst>
          </p:nvPr>
        </p:nvGraphicFramePr>
        <p:xfrm>
          <a:off x="1259632" y="44624"/>
          <a:ext cx="6071076" cy="6768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5667334" imgH="8019987" progId="AcroExch.Document.DC">
                  <p:embed/>
                </p:oleObj>
              </mc:Choice>
              <mc:Fallback>
                <p:oleObj name="Acrobat Document" r:id="rId3" imgW="5667334" imgH="801998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44624"/>
                        <a:ext cx="6071076" cy="6768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6356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Post Hypo Safety and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620688"/>
            <a:ext cx="4548801" cy="56166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Always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treat a hypo as an event and </a:t>
            </a:r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remember </a:t>
            </a:r>
            <a:r>
              <a:rPr lang="en-GB" sz="1800" b="1" u="sng" dirty="0">
                <a:solidFill>
                  <a:srgbClr val="FF0000"/>
                </a:solidFill>
                <a:cs typeface="Arial" panose="020B0604020202020204" pitchFamily="34" charset="0"/>
              </a:rPr>
              <a:t>not to omit</a:t>
            </a:r>
            <a:r>
              <a:rPr lang="en-GB" sz="1800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the patients next dose of oral hypoglycaemic agent or insulin!</a:t>
            </a:r>
            <a:endParaRPr lang="en-GB" sz="18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Always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inform the doctor on the ward</a:t>
            </a:r>
          </a:p>
          <a:p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Document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the event/s in the patients notes with the post hypo care you have given</a:t>
            </a:r>
          </a:p>
          <a:p>
            <a:r>
              <a:rPr lang="en-GB" sz="1800" u="sng" dirty="0">
                <a:solidFill>
                  <a:srgbClr val="002060"/>
                </a:solidFill>
                <a:cs typeface="Arial" panose="020B0604020202020204" pitchFamily="34" charset="0"/>
              </a:rPr>
              <a:t>Consider</a:t>
            </a:r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referral</a:t>
            </a:r>
            <a:r>
              <a:rPr lang="en-GB" sz="18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to in-patient DSN: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‘E-referral system on via E-</a:t>
            </a:r>
            <a:r>
              <a:rPr lang="en-GB" sz="1800" dirty="0" err="1">
                <a:solidFill>
                  <a:srgbClr val="002060"/>
                </a:solidFill>
                <a:cs typeface="Arial" panose="020B0604020202020204" pitchFamily="34" charset="0"/>
              </a:rPr>
              <a:t>comms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 on </a:t>
            </a:r>
            <a:r>
              <a:rPr lang="en-GB" sz="1800" dirty="0" err="1">
                <a:solidFill>
                  <a:srgbClr val="002060"/>
                </a:solidFill>
                <a:cs typeface="Arial" panose="020B0604020202020204" pitchFamily="34" charset="0"/>
              </a:rPr>
              <a:t>CavWeb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’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Faxed referrals NO LONGER ACCEPTED</a:t>
            </a:r>
          </a:p>
          <a:p>
            <a:pPr>
              <a:buNone/>
            </a:pPr>
            <a:r>
              <a:rPr lang="en-GB" sz="1800" dirty="0">
                <a:solidFill>
                  <a:srgbClr val="FF0000"/>
                </a:solidFill>
                <a:cs typeface="Arial" panose="020B0604020202020204" pitchFamily="34" charset="0"/>
              </a:rPr>
              <a:t>*</a:t>
            </a:r>
            <a:r>
              <a:rPr lang="en-GB" sz="1800" b="1" u="sng" dirty="0">
                <a:solidFill>
                  <a:srgbClr val="002060"/>
                </a:solidFill>
                <a:cs typeface="Arial" panose="020B0604020202020204" pitchFamily="34" charset="0"/>
              </a:rPr>
              <a:t>Note</a:t>
            </a:r>
            <a:r>
              <a:rPr lang="en-GB" sz="1800" dirty="0">
                <a:solidFill>
                  <a:srgbClr val="002060"/>
                </a:solidFill>
                <a:cs typeface="Arial" panose="020B0604020202020204" pitchFamily="34" charset="0"/>
              </a:rPr>
              <a:t> Referral to the DSN service for a hypo event may not always be necessary or appropriate</a:t>
            </a:r>
            <a:r>
              <a:rPr lang="en-GB" sz="1800" dirty="0">
                <a:solidFill>
                  <a:srgbClr val="FF0000"/>
                </a:solidFill>
                <a:cs typeface="Arial" panose="020B0604020202020204" pitchFamily="34" charset="0"/>
              </a:rPr>
              <a:t>*</a:t>
            </a:r>
            <a:endParaRPr lang="en-GB" sz="1800" b="1" u="sng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839571-E533-DA47-98CB-144D97B1656E}"/>
              </a:ext>
            </a:extLst>
          </p:cNvPr>
          <p:cNvSpPr txBox="1"/>
          <p:nvPr/>
        </p:nvSpPr>
        <p:spPr>
          <a:xfrm>
            <a:off x="805414" y="177281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 Rounded MT Bold" panose="020F0704030504030204" pitchFamily="34" charset="77"/>
              </a:rPr>
              <a:t>Can you….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9952" y="804689"/>
            <a:ext cx="4680520" cy="5248622"/>
          </a:xfrm>
        </p:spPr>
        <p:txBody>
          <a:bodyPr/>
          <a:lstStyle/>
          <a:p>
            <a:r>
              <a:rPr lang="en-GB" sz="2400" dirty="0">
                <a:solidFill>
                  <a:srgbClr val="002060"/>
                </a:solidFill>
              </a:rPr>
              <a:t> Define hypoglycaemia?</a:t>
            </a:r>
          </a:p>
          <a:p>
            <a:r>
              <a:rPr lang="en-GB" sz="2400" dirty="0">
                <a:solidFill>
                  <a:srgbClr val="002060"/>
                </a:solidFill>
              </a:rPr>
              <a:t> List signs and symptoms?</a:t>
            </a:r>
          </a:p>
          <a:p>
            <a:r>
              <a:rPr lang="en-GB" sz="2400" dirty="0">
                <a:solidFill>
                  <a:srgbClr val="002060"/>
                </a:solidFill>
              </a:rPr>
              <a:t> Discuss the treatment &amp; management for in-patients?</a:t>
            </a:r>
          </a:p>
          <a:p>
            <a:r>
              <a:rPr lang="en-GB" sz="2400" dirty="0">
                <a:solidFill>
                  <a:srgbClr val="002060"/>
                </a:solidFill>
              </a:rPr>
              <a:t> Repeat some of the common causes?</a:t>
            </a:r>
          </a:p>
          <a:p>
            <a:r>
              <a:rPr lang="en-GB" sz="2400" dirty="0">
                <a:solidFill>
                  <a:srgbClr val="002060"/>
                </a:solidFill>
              </a:rPr>
              <a:t> Discuss post hypo care?</a:t>
            </a:r>
          </a:p>
          <a:p>
            <a:r>
              <a:rPr lang="en-GB" sz="2400" dirty="0">
                <a:solidFill>
                  <a:srgbClr val="002060"/>
                </a:solidFill>
              </a:rPr>
              <a:t> Refer to DSN as appropriate?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D03CB4-28A0-A144-A812-00B1E4948D2D}"/>
              </a:ext>
            </a:extLst>
          </p:cNvPr>
          <p:cNvSpPr txBox="1"/>
          <p:nvPr/>
        </p:nvSpPr>
        <p:spPr>
          <a:xfrm>
            <a:off x="827584" y="1772816"/>
            <a:ext cx="3010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C1D151-D7DD-3546-A6B6-5C8D26419827}"/>
              </a:ext>
            </a:extLst>
          </p:cNvPr>
          <p:cNvSpPr txBox="1"/>
          <p:nvPr/>
        </p:nvSpPr>
        <p:spPr>
          <a:xfrm>
            <a:off x="2915816" y="609329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</a:rPr>
              <a:t>Diabetes Nursing Service generic Email contact: </a:t>
            </a:r>
            <a:r>
              <a:rPr lang="en-US" sz="1000" dirty="0">
                <a:solidFill>
                  <a:srgbClr val="002060"/>
                </a:solidFill>
                <a:hlinkClick r:id="rId3"/>
              </a:rPr>
              <a:t>Diabetesnursing.Cav@wales.nhs.uk</a:t>
            </a:r>
            <a:endParaRPr lang="en-US" sz="1000" dirty="0">
              <a:solidFill>
                <a:srgbClr val="002060"/>
              </a:solidFill>
            </a:endParaRPr>
          </a:p>
          <a:p>
            <a:r>
              <a:rPr lang="en-US" sz="1000" dirty="0">
                <a:solidFill>
                  <a:srgbClr val="002060"/>
                </a:solidFill>
              </a:rPr>
              <a:t>Sue Flanigan DSN Email contact: </a:t>
            </a:r>
            <a:r>
              <a:rPr lang="en-US" sz="1000" dirty="0">
                <a:solidFill>
                  <a:srgbClr val="002060"/>
                </a:solidFill>
                <a:hlinkClick r:id="rId4"/>
              </a:rPr>
              <a:t>susan.flanigan@wales.nhs.uk</a:t>
            </a:r>
            <a:r>
              <a:rPr lang="en-US" sz="1000" dirty="0">
                <a:solidFill>
                  <a:srgbClr val="002060"/>
                </a:solidFill>
              </a:rPr>
              <a:t> Tel: UHL Ext 25651</a:t>
            </a:r>
          </a:p>
          <a:p>
            <a:r>
              <a:rPr lang="en-US" sz="1000" dirty="0">
                <a:solidFill>
                  <a:srgbClr val="002060"/>
                </a:solidFill>
              </a:rPr>
              <a:t>Useful links: </a:t>
            </a:r>
            <a:r>
              <a:rPr lang="en-US" sz="1000" dirty="0">
                <a:solidFill>
                  <a:srgbClr val="002060"/>
                </a:solidFill>
                <a:hlinkClick r:id="rId5"/>
              </a:rPr>
              <a:t>www.cdep.org.uk</a:t>
            </a:r>
            <a:r>
              <a:rPr lang="en-US" sz="1000" dirty="0">
                <a:solidFill>
                  <a:srgbClr val="002060"/>
                </a:solidFill>
              </a:rPr>
              <a:t>  </a:t>
            </a:r>
            <a:r>
              <a:rPr lang="en-US" sz="1000" dirty="0">
                <a:solidFill>
                  <a:srgbClr val="002060"/>
                </a:solidFill>
                <a:hlinkClick r:id="rId6"/>
              </a:rPr>
              <a:t>www.diabetes.org.uk</a:t>
            </a:r>
            <a:endParaRPr lang="en-US" sz="1000" dirty="0">
              <a:solidFill>
                <a:srgbClr val="002060"/>
              </a:solidFill>
            </a:endParaRPr>
          </a:p>
          <a:p>
            <a:endParaRPr lang="en-US" sz="1000" dirty="0">
              <a:solidFill>
                <a:srgbClr val="002060"/>
              </a:solidFill>
              <a:hlinkClick r:id="rId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 Rounded MT Bold" panose="020F0704030504030204" pitchFamily="34" charset="77"/>
              </a:rPr>
              <a:t>Important</a:t>
            </a:r>
            <a:r>
              <a:rPr lang="en-GB" b="1" dirty="0">
                <a:latin typeface="Arial Rounded MT Bold" panose="020F0704030504030204" pitchFamily="34" charset="77"/>
              </a:rPr>
              <a:t>  </a:t>
            </a:r>
            <a:r>
              <a:rPr lang="en-GB" dirty="0">
                <a:latin typeface="Arial Rounded MT Bold" panose="020F0704030504030204" pitchFamily="34" charset="77"/>
              </a:rPr>
              <a:t>information Re: </a:t>
            </a:r>
            <a:r>
              <a:rPr lang="en-GB" b="1" dirty="0">
                <a:latin typeface="Arial Rounded MT Bold" panose="020F0704030504030204" pitchFamily="34" charset="77"/>
              </a:rPr>
              <a:t>DRIVING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958089"/>
            <a:ext cx="4091410" cy="524862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By </a:t>
            </a:r>
            <a:r>
              <a:rPr lang="en-GB" b="1" dirty="0">
                <a:solidFill>
                  <a:srgbClr val="002060"/>
                </a:solidFill>
                <a:cs typeface="Arial" panose="020B0604020202020204" pitchFamily="34" charset="0"/>
              </a:rPr>
              <a:t>law</a:t>
            </a:r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GB" u="sng" dirty="0">
                <a:solidFill>
                  <a:srgbClr val="FF0000"/>
                </a:solidFill>
                <a:cs typeface="Arial" panose="020B0604020202020204" pitchFamily="34" charset="0"/>
              </a:rPr>
              <a:t>the patient</a:t>
            </a:r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 must inform the DVLA if they are on insulin or injectable therapies and/or oral hypoglycaemic agents that are likely to cause hypoglycaemia</a:t>
            </a:r>
          </a:p>
          <a:p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The patient must declare that they have diabetes to their car </a:t>
            </a:r>
            <a:r>
              <a:rPr lang="en-GB" b="1" dirty="0">
                <a:solidFill>
                  <a:srgbClr val="002060"/>
                </a:solidFill>
                <a:cs typeface="Arial" panose="020B0604020202020204" pitchFamily="34" charset="0"/>
              </a:rPr>
              <a:t>insurance</a:t>
            </a:r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 company</a:t>
            </a:r>
          </a:p>
          <a:p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</a:rPr>
              <a:t>The DVLA have tight rules and regulations; patients should have a glucose monitor &amp; must check glucose before &amp; driving. The BG meter should also store a history for at least 3 months</a:t>
            </a:r>
          </a:p>
          <a:p>
            <a:r>
              <a:rPr lang="en-GB" dirty="0">
                <a:solidFill>
                  <a:srgbClr val="002060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https://www.gov.uk/government/publications/information-for-drivers-with-diabetes</a:t>
            </a:r>
            <a:endParaRPr lang="en-GB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96A2B2-F881-B24C-BFBF-D9917576730A}"/>
              </a:ext>
            </a:extLst>
          </p:cNvPr>
          <p:cNvSpPr txBox="1"/>
          <p:nvPr/>
        </p:nvSpPr>
        <p:spPr>
          <a:xfrm>
            <a:off x="1417482" y="1772816"/>
            <a:ext cx="193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DVLA ADVICE</a:t>
            </a:r>
            <a:endParaRPr lang="en-US" dirty="0">
              <a:latin typeface="Arial Rounded MT Bold" panose="020F0704030504030204" pitchFamily="34" charset="7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349924"/>
            <a:ext cx="3312368" cy="2464952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DVLA &amp; Hypoglycaemia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Glucose must be above </a:t>
            </a:r>
            <a:r>
              <a:rPr lang="en-GB" b="1" dirty="0">
                <a:solidFill>
                  <a:srgbClr val="002060"/>
                </a:solidFill>
              </a:rPr>
              <a:t>5mmols/l</a:t>
            </a:r>
            <a:r>
              <a:rPr lang="en-GB" dirty="0">
                <a:solidFill>
                  <a:srgbClr val="002060"/>
                </a:solidFill>
              </a:rPr>
              <a:t> to drive </a:t>
            </a:r>
            <a:r>
              <a:rPr lang="en-GB" dirty="0">
                <a:solidFill>
                  <a:srgbClr val="FF0000"/>
                </a:solidFill>
              </a:rPr>
              <a:t>*5 to Drive*</a:t>
            </a:r>
          </a:p>
          <a:p>
            <a:r>
              <a:rPr lang="en-GB" dirty="0">
                <a:solidFill>
                  <a:srgbClr val="002060"/>
                </a:solidFill>
              </a:rPr>
              <a:t>If the patient becomes symptomatic whilst driving they should start their hypo treatment immediately, then find a safe place to pull over</a:t>
            </a:r>
          </a:p>
          <a:p>
            <a:r>
              <a:rPr lang="en-GB" b="1" dirty="0">
                <a:solidFill>
                  <a:srgbClr val="002060"/>
                </a:solidFill>
              </a:rPr>
              <a:t>ALWAYS</a:t>
            </a:r>
            <a:r>
              <a:rPr lang="en-GB" dirty="0">
                <a:solidFill>
                  <a:srgbClr val="002060"/>
                </a:solidFill>
              </a:rPr>
              <a:t> carry hypo treatment and a BG meter</a:t>
            </a:r>
          </a:p>
          <a:p>
            <a:r>
              <a:rPr lang="en-GB" dirty="0">
                <a:solidFill>
                  <a:srgbClr val="002060"/>
                </a:solidFill>
              </a:rPr>
              <a:t>Turn the ignition </a:t>
            </a:r>
            <a:r>
              <a:rPr lang="en-GB" b="1" dirty="0">
                <a:solidFill>
                  <a:srgbClr val="002060"/>
                </a:solidFill>
              </a:rPr>
              <a:t>off</a:t>
            </a:r>
            <a:r>
              <a:rPr lang="en-GB" dirty="0">
                <a:solidFill>
                  <a:srgbClr val="002060"/>
                </a:solidFill>
              </a:rPr>
              <a:t> and move from the drivers seat</a:t>
            </a:r>
          </a:p>
          <a:p>
            <a:r>
              <a:rPr lang="en-GB" dirty="0">
                <a:solidFill>
                  <a:srgbClr val="002060"/>
                </a:solidFill>
              </a:rPr>
              <a:t>Always carry a carbohydrate snack</a:t>
            </a:r>
          </a:p>
          <a:p>
            <a:r>
              <a:rPr lang="en-GB" dirty="0">
                <a:solidFill>
                  <a:srgbClr val="002060"/>
                </a:solidFill>
              </a:rPr>
              <a:t>Glucose must be above </a:t>
            </a:r>
            <a:r>
              <a:rPr lang="en-GB" b="1" dirty="0">
                <a:solidFill>
                  <a:srgbClr val="002060"/>
                </a:solidFill>
              </a:rPr>
              <a:t>5mmols/l </a:t>
            </a:r>
            <a:r>
              <a:rPr lang="en-GB" dirty="0">
                <a:solidFill>
                  <a:srgbClr val="002060"/>
                </a:solidFill>
              </a:rPr>
              <a:t>for 45 minutes before returning to drive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CBEEE-9F6B-9A41-B6B9-6EFBB84F91FC}"/>
              </a:ext>
            </a:extLst>
          </p:cNvPr>
          <p:cNvSpPr txBox="1"/>
          <p:nvPr/>
        </p:nvSpPr>
        <p:spPr>
          <a:xfrm>
            <a:off x="1187624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373722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 Rounded MT Bold" panose="020F0704030504030204" pitchFamily="34" charset="77"/>
              </a:rPr>
              <a:t>Thank you, any questions??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17BCE1-ED63-CC42-89A5-B1A2281557DA}"/>
              </a:ext>
            </a:extLst>
          </p:cNvPr>
          <p:cNvSpPr txBox="1"/>
          <p:nvPr/>
        </p:nvSpPr>
        <p:spPr>
          <a:xfrm>
            <a:off x="3419872" y="134076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7081A2-998C-D540-9CCF-BB6A5CCE1B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865914"/>
            <a:ext cx="5020991" cy="12863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D8297B-E208-F646-90A1-9AF2E4B5DA8B}"/>
              </a:ext>
            </a:extLst>
          </p:cNvPr>
          <p:cNvSpPr txBox="1"/>
          <p:nvPr/>
        </p:nvSpPr>
        <p:spPr>
          <a:xfrm>
            <a:off x="467544" y="5805264"/>
            <a:ext cx="5203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solidFill>
                  <a:srgbClr val="002060"/>
                </a:solidFill>
              </a:rPr>
              <a:t>Diabetes Nursing Service generic Email contact: </a:t>
            </a:r>
            <a:r>
              <a:rPr lang="en-US" altLang="en-US" sz="1000" dirty="0">
                <a:solidFill>
                  <a:srgbClr val="002060"/>
                </a:solidFill>
                <a:hlinkClick r:id="rId3"/>
              </a:rPr>
              <a:t>Diabetesnursing.Cav@wales.nhs.uk</a:t>
            </a:r>
            <a:endParaRPr lang="en-US" altLang="en-US" sz="1000" dirty="0">
              <a:solidFill>
                <a:srgbClr val="002060"/>
              </a:solidFill>
            </a:endParaRPr>
          </a:p>
          <a:p>
            <a:r>
              <a:rPr lang="en-US" altLang="en-US" sz="1000" dirty="0">
                <a:solidFill>
                  <a:srgbClr val="002060"/>
                </a:solidFill>
              </a:rPr>
              <a:t>[</a:t>
            </a:r>
            <a:r>
              <a:rPr lang="en-US" altLang="en-US" sz="1000" dirty="0" err="1">
                <a:solidFill>
                  <a:srgbClr val="002060"/>
                </a:solidFill>
              </a:rPr>
              <a:t>readacted</a:t>
            </a:r>
            <a:r>
              <a:rPr lang="en-US" altLang="en-US" sz="1000" dirty="0">
                <a:solidFill>
                  <a:srgbClr val="002060"/>
                </a:solidFill>
              </a:rPr>
              <a:t>]</a:t>
            </a:r>
          </a:p>
          <a:p>
            <a:endParaRPr lang="en-US" altLang="en-US" sz="1000" dirty="0">
              <a:solidFill>
                <a:srgbClr val="002060"/>
              </a:solidFill>
            </a:endParaRPr>
          </a:p>
          <a:p>
            <a:r>
              <a:rPr lang="en-US" altLang="en-US" sz="1000" dirty="0">
                <a:solidFill>
                  <a:srgbClr val="002060"/>
                </a:solidFill>
              </a:rPr>
              <a:t>Useful links: </a:t>
            </a:r>
            <a:r>
              <a:rPr lang="en-US" altLang="en-US" sz="1000" dirty="0">
                <a:solidFill>
                  <a:srgbClr val="002060"/>
                </a:solidFill>
                <a:hlinkClick r:id="rId4"/>
              </a:rPr>
              <a:t>www.cdep.org.uk</a:t>
            </a:r>
            <a:r>
              <a:rPr lang="en-US" altLang="en-US" sz="1000" dirty="0">
                <a:solidFill>
                  <a:srgbClr val="002060"/>
                </a:solidFill>
              </a:rPr>
              <a:t>  </a:t>
            </a:r>
            <a:r>
              <a:rPr lang="en-US" altLang="en-US" sz="1000" dirty="0">
                <a:solidFill>
                  <a:srgbClr val="002060"/>
                </a:solidFill>
                <a:hlinkClick r:id="rId5"/>
              </a:rPr>
              <a:t>www.diabetes.org.uk</a:t>
            </a:r>
            <a:endParaRPr lang="en-US" altLang="en-US" sz="1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  <a:ea typeface="Arial Unicode MS" panose="020B0604020202020204" pitchFamily="34" charset="-128"/>
                <a:cs typeface="Arial Unicode MS" panose="020B0604020202020204" pitchFamily="34" charset="-128"/>
              </a:rPr>
              <a:t>How to define hypoglycaemia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GB" dirty="0"/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endParaRPr lang="en-GB" sz="2800" dirty="0"/>
          </a:p>
        </p:txBody>
      </p:sp>
      <p:pic>
        <p:nvPicPr>
          <p:cNvPr id="4" name="Picture 2" descr="C:\Users\An086570\AppData\Local\Microsoft\Windows\Temporary Internet Files\Content.IE5\IZY45VR7\question_makrs_cutie_mark_by_rildraw-d4byewl[1].png">
            <a:extLst>
              <a:ext uri="{FF2B5EF4-FFF2-40B4-BE49-F238E27FC236}">
                <a16:creationId xmlns:a16="http://schemas.microsoft.com/office/drawing/2014/main" id="{17A2EEE5-6FB2-3A42-98FB-9B9D8039B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16425" y="1401011"/>
            <a:ext cx="4090988" cy="3756182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20DA43-EDBD-844F-A537-BF78CF273680}"/>
              </a:ext>
            </a:extLst>
          </p:cNvPr>
          <p:cNvSpPr txBox="1"/>
          <p:nvPr/>
        </p:nvSpPr>
        <p:spPr>
          <a:xfrm>
            <a:off x="827584" y="177281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5" y="5546418"/>
            <a:ext cx="587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?? 1.9mmol, 2.4mmol, 3.6mmol, 4.0mmol, 4.6mmol, 5.2mmol, 7.4mmols ??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Causes of hypoglycaemia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712536-BA70-9B4D-8EFB-0B50D67B7B25}"/>
              </a:ext>
            </a:extLst>
          </p:cNvPr>
          <p:cNvSpPr txBox="1"/>
          <p:nvPr/>
        </p:nvSpPr>
        <p:spPr>
          <a:xfrm>
            <a:off x="1115616" y="17728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81E88-50D1-4E7D-ABE3-CA884C7870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211960" y="770191"/>
            <a:ext cx="1551440" cy="1035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2AF17D-AC47-40BA-8198-807877A381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948264" y="486983"/>
            <a:ext cx="1456199" cy="18629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8F6466-1344-48B1-8BDA-B2310849D73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045822" y="1933713"/>
            <a:ext cx="760456" cy="11432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E8C4D6-6B43-4E2D-85FE-002EC39CD1B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4347734" y="2578754"/>
            <a:ext cx="1163960" cy="7747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771597D-5889-49E4-A8B7-17198BED6524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196892" y="2799912"/>
            <a:ext cx="1641476" cy="9233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6297930-935F-4CC2-A9C2-1F6715C38058}"/>
              </a:ext>
            </a:extLst>
          </p:cNvPr>
          <p:cNvSpPr txBox="1"/>
          <p:nvPr/>
        </p:nvSpPr>
        <p:spPr>
          <a:xfrm>
            <a:off x="4741527" y="3820928"/>
            <a:ext cx="1551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Too much insulin or medication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84A11E-1845-439D-BAB2-76D9A425612A}"/>
              </a:ext>
            </a:extLst>
          </p:cNvPr>
          <p:cNvSpPr txBox="1"/>
          <p:nvPr/>
        </p:nvSpPr>
        <p:spPr>
          <a:xfrm>
            <a:off x="6012160" y="3140968"/>
            <a:ext cx="116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Timing?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312690-5D4F-4E19-848C-3FE2ADD2C3B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 rot="10800000" flipV="1">
            <a:off x="6529757" y="4349722"/>
            <a:ext cx="1334269" cy="201517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2F28E4-4DC6-45AF-B165-D87B90D549B1}"/>
              </a:ext>
            </a:extLst>
          </p:cNvPr>
          <p:cNvSpPr txBox="1"/>
          <p:nvPr/>
        </p:nvSpPr>
        <p:spPr>
          <a:xfrm>
            <a:off x="1153674" y="559164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Increase in activity (including physio in hospital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9C11D26-6B63-4532-9F1B-33157E29FC0D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3689739" y="5072327"/>
            <a:ext cx="1989976" cy="13266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>
                <a:latin typeface="Arial Rounded MT Bold" panose="020F0704030504030204" pitchFamily="34" charset="77"/>
              </a:rPr>
              <a:t>Lipohypertrophy</a:t>
            </a:r>
            <a:br>
              <a:rPr lang="en-GB" sz="2800" dirty="0">
                <a:latin typeface="Arial Rounded MT Bold" panose="020F0704030504030204" pitchFamily="34" charset="77"/>
              </a:rPr>
            </a:br>
            <a:r>
              <a:rPr lang="en-GB" sz="2800" dirty="0">
                <a:latin typeface="Arial Rounded MT Bold" panose="020F0704030504030204" pitchFamily="34" charset="77"/>
              </a:rPr>
              <a:t>(LIPOs)</a:t>
            </a:r>
          </a:p>
        </p:txBody>
      </p:sp>
      <p:pic>
        <p:nvPicPr>
          <p:cNvPr id="5" name="Content Placeholder 4" descr="lipo's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0561" y="4316762"/>
            <a:ext cx="1447800" cy="990600"/>
          </a:xfrm>
          <a:prstGeom prst="rect">
            <a:avLst/>
          </a:prstGeom>
        </p:spPr>
      </p:pic>
      <p:sp>
        <p:nvSpPr>
          <p:cNvPr id="7" name="Title 11"/>
          <p:cNvSpPr>
            <a:spLocks noGrp="1"/>
          </p:cNvSpPr>
          <p:nvPr/>
        </p:nvSpPr>
        <p:spPr>
          <a:xfrm flipV="1">
            <a:off x="1619672" y="2924944"/>
            <a:ext cx="597666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Title 11"/>
          <p:cNvSpPr>
            <a:spLocks noGrp="1"/>
          </p:cNvSpPr>
          <p:nvPr/>
        </p:nvSpPr>
        <p:spPr>
          <a:xfrm flipV="1">
            <a:off x="1736068" y="3041340"/>
            <a:ext cx="597666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9" name="Picture 8" descr="lipos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371" y="202274"/>
            <a:ext cx="4320479" cy="3456384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5AD4111-219C-764E-A8D1-5FE383832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1320" y="3778141"/>
            <a:ext cx="2204432" cy="2520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483ADC-9C20-624E-A960-B9C57A5BAB0E}"/>
              </a:ext>
            </a:extLst>
          </p:cNvPr>
          <p:cNvSpPr txBox="1"/>
          <p:nvPr/>
        </p:nvSpPr>
        <p:spPr>
          <a:xfrm>
            <a:off x="971600" y="174580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8880"/>
            <a:ext cx="3112048" cy="2465996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Symptoms of Hypoglycaemia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3426" y="177281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90A0CA-EA81-F443-901D-98C4A826B4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04664"/>
            <a:ext cx="4528280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C9AAF-C131-7541-BCFB-9AB587316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 Rounded MT Bold" panose="020F0704030504030204" pitchFamily="34" charset="77"/>
              </a:rPr>
              <a:t>Symptoms of Hypoglycaemia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0621E-E0FB-0042-88B3-DFE6D9578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9952" y="1316743"/>
            <a:ext cx="4680520" cy="4531314"/>
          </a:xfrm>
        </p:spPr>
        <p:txBody>
          <a:bodyPr>
            <a:normAutofit lnSpcReduction="10000"/>
          </a:bodyPr>
          <a:lstStyle/>
          <a:p>
            <a:r>
              <a:rPr lang="en-US" sz="4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4000" dirty="0">
                <a:solidFill>
                  <a:schemeClr val="accent6"/>
                </a:solidFill>
                <a:cs typeface="Arial" panose="020B0604020202020204" pitchFamily="34" charset="0"/>
              </a:rPr>
              <a:t>Autonomic </a:t>
            </a:r>
            <a:r>
              <a:rPr lang="en-US" sz="4000" dirty="0">
                <a:solidFill>
                  <a:srgbClr val="002060"/>
                </a:solidFill>
                <a:cs typeface="Arial" panose="020B0604020202020204" pitchFamily="34" charset="0"/>
              </a:rPr>
              <a:t>  symptoms</a:t>
            </a:r>
          </a:p>
          <a:p>
            <a:r>
              <a:rPr lang="en-US" sz="4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4000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Neuroglycopenic</a:t>
            </a:r>
            <a:r>
              <a:rPr lang="en-US" sz="4000" dirty="0">
                <a:solidFill>
                  <a:srgbClr val="002060"/>
                </a:solidFill>
                <a:cs typeface="Arial" panose="020B0604020202020204" pitchFamily="34" charset="0"/>
              </a:rPr>
              <a:t> symptoms</a:t>
            </a:r>
          </a:p>
          <a:p>
            <a:r>
              <a:rPr lang="en-US" sz="4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Hypoglycaemic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unawareness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2059DB-3B68-F94C-82AD-AE8318F6A786}"/>
              </a:ext>
            </a:extLst>
          </p:cNvPr>
          <p:cNvSpPr txBox="1"/>
          <p:nvPr/>
        </p:nvSpPr>
        <p:spPr>
          <a:xfrm>
            <a:off x="1057442" y="177281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</a:p>
        </p:txBody>
      </p:sp>
    </p:spTree>
    <p:extLst>
      <p:ext uri="{BB962C8B-B14F-4D97-AF65-F5344CB8AC3E}">
        <p14:creationId xmlns:p14="http://schemas.microsoft.com/office/powerpoint/2010/main" val="1264344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latin typeface="Arial Rounded MT Bold" panose="020F0704030504030204" pitchFamily="34" charset="77"/>
                <a:cs typeface="Arial" panose="020B0604020202020204" pitchFamily="34" charset="0"/>
              </a:rPr>
              <a:t>Autonomic signs and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9650" y="1137173"/>
            <a:ext cx="4595466" cy="4890453"/>
          </a:xfrm>
        </p:spPr>
        <p:txBody>
          <a:bodyPr/>
          <a:lstStyle/>
          <a:p>
            <a:pPr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537AB-A9D0-6A41-AAD6-65E5F4968E49}"/>
              </a:ext>
            </a:extLst>
          </p:cNvPr>
          <p:cNvSpPr txBox="1"/>
          <p:nvPr/>
        </p:nvSpPr>
        <p:spPr>
          <a:xfrm>
            <a:off x="1187624" y="175743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79ADB-5007-5B47-BC91-777F72266762}"/>
              </a:ext>
            </a:extLst>
          </p:cNvPr>
          <p:cNvSpPr txBox="1"/>
          <p:nvPr/>
        </p:nvSpPr>
        <p:spPr>
          <a:xfrm>
            <a:off x="4374087" y="1757433"/>
            <a:ext cx="4169941" cy="460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Sweating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Feeling shaky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Tachycardia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Change in colour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Anxiety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Feeling hungry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2060"/>
                </a:solidFill>
                <a:cs typeface="Arial" panose="020B0604020202020204" pitchFamily="34" charset="0"/>
              </a:rPr>
              <a:t>Feeling tired/Yawning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D5708-18A2-47BA-BEB9-7CDB84D9BB05}"/>
              </a:ext>
            </a:extLst>
          </p:cNvPr>
          <p:cNvSpPr txBox="1"/>
          <p:nvPr/>
        </p:nvSpPr>
        <p:spPr>
          <a:xfrm>
            <a:off x="4374086" y="1137173"/>
            <a:ext cx="3970307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Initial response to Hypoglycaemia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98374" cy="2464952"/>
          </a:xfrm>
        </p:spPr>
        <p:txBody>
          <a:bodyPr>
            <a:normAutofit/>
          </a:bodyPr>
          <a:lstStyle/>
          <a:p>
            <a:r>
              <a:rPr lang="en-GB" sz="2800" dirty="0" err="1">
                <a:latin typeface="Arial Rounded MT Bold" panose="020F0704030504030204" pitchFamily="34" charset="77"/>
                <a:cs typeface="Arial" panose="020B0604020202020204" pitchFamily="34" charset="0"/>
              </a:rPr>
              <a:t>Neuroglycopenic</a:t>
            </a:r>
            <a:r>
              <a:rPr lang="en-GB" sz="2800" dirty="0">
                <a:latin typeface="Arial Rounded MT Bold" panose="020F0704030504030204" pitchFamily="34" charset="77"/>
                <a:cs typeface="Arial" panose="020B0604020202020204" pitchFamily="34" charset="0"/>
              </a:rPr>
              <a:t> signs and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036" y="1609378"/>
            <a:ext cx="4091410" cy="4771950"/>
          </a:xfrm>
        </p:spPr>
        <p:txBody>
          <a:bodyPr>
            <a:normAutofit fontScale="55000" lnSpcReduction="20000"/>
          </a:bodyPr>
          <a:lstStyle/>
          <a:p>
            <a:endParaRPr lang="en-GB" sz="2400" dirty="0"/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Headache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Visual disturbance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Tingling of lips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Feeling faint/light headed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Irritable/Aggressive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Slurred speech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Disorientated/Confused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solidFill>
                  <a:srgbClr val="002060"/>
                </a:solidFill>
                <a:cs typeface="Arial" panose="020B0604020202020204" pitchFamily="34" charset="0"/>
              </a:rPr>
              <a:t> Unconsciousness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11940B-0166-C045-B2AB-5643CEB22D51}"/>
              </a:ext>
            </a:extLst>
          </p:cNvPr>
          <p:cNvSpPr txBox="1"/>
          <p:nvPr/>
        </p:nvSpPr>
        <p:spPr>
          <a:xfrm>
            <a:off x="1187624" y="17728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95B08-CF55-496A-9A62-0BF6CEC70206}"/>
              </a:ext>
            </a:extLst>
          </p:cNvPr>
          <p:cNvSpPr txBox="1"/>
          <p:nvPr/>
        </p:nvSpPr>
        <p:spPr>
          <a:xfrm>
            <a:off x="4536537" y="889298"/>
            <a:ext cx="3672408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Secondary responses as glucose falls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047" y="2204864"/>
            <a:ext cx="3112048" cy="2464952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Arial Rounded MT Bold" panose="020F0704030504030204" pitchFamily="34" charset="77"/>
                <a:cs typeface="Arial" panose="020B0604020202020204" pitchFamily="34" charset="0"/>
              </a:rPr>
              <a:t>Cardiff &amp; Vale UHB Hospital Hypo </a:t>
            </a:r>
            <a:r>
              <a:rPr lang="en-GB" sz="2400" dirty="0" err="1">
                <a:latin typeface="Arial Rounded MT Bold" panose="020F0704030504030204" pitchFamily="34" charset="77"/>
                <a:cs typeface="Arial" panose="020B0604020202020204" pitchFamily="34" charset="0"/>
              </a:rPr>
              <a:t>Treament</a:t>
            </a:r>
            <a:endParaRPr lang="en-GB" sz="2400" dirty="0">
              <a:latin typeface="Arial Rounded MT Bold" panose="020F0704030504030204" pitchFamily="34" charset="77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097877-A13C-D04A-8F2E-443F1A0B9318}"/>
              </a:ext>
            </a:extLst>
          </p:cNvPr>
          <p:cNvSpPr txBox="1"/>
          <p:nvPr/>
        </p:nvSpPr>
        <p:spPr>
          <a:xfrm>
            <a:off x="1259632" y="17728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HYPOGLYCAEMIA</a:t>
            </a:r>
            <a:endParaRPr lang="en-US" dirty="0">
              <a:latin typeface="Arial Rounded MT Bold" panose="020F0704030504030204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64EBF1-0137-1C47-89EA-D4A3D400D2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029" y="673904"/>
            <a:ext cx="1699422" cy="2197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D3FA4E-DAA2-AD46-BF5F-1D8BBD79AE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5370"/>
            <a:ext cx="3190038" cy="40832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D8C53D-2647-9349-A1C1-ABCD4687F699}"/>
              </a:ext>
            </a:extLst>
          </p:cNvPr>
          <p:cNvSpPr txBox="1"/>
          <p:nvPr/>
        </p:nvSpPr>
        <p:spPr>
          <a:xfrm>
            <a:off x="7113966" y="2628777"/>
            <a:ext cx="17604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84C137-834B-5744-A26C-B2AEF507FFA4}"/>
              </a:ext>
            </a:extLst>
          </p:cNvPr>
          <p:cNvSpPr txBox="1"/>
          <p:nvPr/>
        </p:nvSpPr>
        <p:spPr>
          <a:xfrm>
            <a:off x="3923928" y="4062900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" name="Content Placeholder 4" descr="IDShot_225x225.jpg">
            <a:extLst>
              <a:ext uri="{FF2B5EF4-FFF2-40B4-BE49-F238E27FC236}">
                <a16:creationId xmlns:a16="http://schemas.microsoft.com/office/drawing/2014/main" id="{A169F83C-5B77-1244-AA0F-51A32FF2EB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634" y="4365104"/>
            <a:ext cx="1849391" cy="1830720"/>
          </a:xfrm>
        </p:spPr>
      </p:pic>
      <p:pic>
        <p:nvPicPr>
          <p:cNvPr id="15" name="Content Placeholder 5" descr="th4FCUJMEV.jpg">
            <a:extLst>
              <a:ext uri="{FF2B5EF4-FFF2-40B4-BE49-F238E27FC236}">
                <a16:creationId xmlns:a16="http://schemas.microsoft.com/office/drawing/2014/main" id="{DBC82342-6F7C-364B-B013-C4044F37BD7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057" y="4062900"/>
            <a:ext cx="1829994" cy="18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C5D178-59D3-406B-B8A4-D0E1624D29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AD682B-764F-4A3F-96AB-69169CD9EB67}">
  <ds:schemaRefs>
    <ds:schemaRef ds:uri="http://purl.org/dc/elements/1.1/"/>
    <ds:schemaRef ds:uri="http://purl.org/dc/dcmitype/"/>
    <ds:schemaRef ds:uri="http://purl.org/dc/terms/"/>
    <ds:schemaRef ds:uri="81d0f8ba-7dd4-497d-b53e-2ae497223135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6652e9e4-105f-4208-b9a1-5776dfccd132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5294E1-DD34-40FB-97A8-CD72BC5B7C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1064</TotalTime>
  <Words>1171</Words>
  <Application>Microsoft Office PowerPoint</Application>
  <PresentationFormat>On-screen Show (4:3)</PresentationFormat>
  <Paragraphs>156</Paragraphs>
  <Slides>18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Rounded MT Bold</vt:lpstr>
      <vt:lpstr>Calibri</vt:lpstr>
      <vt:lpstr>Calibri Light</vt:lpstr>
      <vt:lpstr>Rockwell</vt:lpstr>
      <vt:lpstr>Wingdings</vt:lpstr>
      <vt:lpstr>Atlas</vt:lpstr>
      <vt:lpstr>Acrobat Document</vt:lpstr>
      <vt:lpstr>HYPOGLYCAEMIA</vt:lpstr>
      <vt:lpstr>How to define hypoglycaemia</vt:lpstr>
      <vt:lpstr>Causes of hypoglycaemia</vt:lpstr>
      <vt:lpstr>Lipohypertrophy (LIPOs)</vt:lpstr>
      <vt:lpstr>Symptoms of Hypoglycaemia</vt:lpstr>
      <vt:lpstr>Symptoms of Hypoglycaemia</vt:lpstr>
      <vt:lpstr>Autonomic signs and symptoms</vt:lpstr>
      <vt:lpstr>Neuroglycopenic signs and symptoms</vt:lpstr>
      <vt:lpstr>Cardiff &amp; Vale UHB Hospital Hypo Treament</vt:lpstr>
      <vt:lpstr>Alternative Hypo  Treatments  for patient  self-managing</vt:lpstr>
      <vt:lpstr>Post Hypo Care</vt:lpstr>
      <vt:lpstr>PowerPoint Presentation</vt:lpstr>
      <vt:lpstr>PowerPoint Presentation</vt:lpstr>
      <vt:lpstr>Post Hypo Safety and Documentation</vt:lpstr>
      <vt:lpstr>Can you….</vt:lpstr>
      <vt:lpstr>Important  information Re: DRIVING</vt:lpstr>
      <vt:lpstr>DVLA &amp; Hypoglycaemia risk</vt:lpstr>
      <vt:lpstr>Thank you, any questions??</vt:lpstr>
    </vt:vector>
  </TitlesOfParts>
  <Company>CVUHB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</dc:title>
  <dc:subject>Hypoglycaemia</dc:subject>
  <dc:creator>Sue Flanigan</dc:creator>
  <cp:lastModifiedBy>Katharine Thau (Swansea Bay UHB - Corporate Services)</cp:lastModifiedBy>
  <cp:revision>147</cp:revision>
  <dcterms:created xsi:type="dcterms:W3CDTF">2015-11-03T16:09:57Z</dcterms:created>
  <dcterms:modified xsi:type="dcterms:W3CDTF">2025-02-25T14:43:03Z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0x010100B798499688950E47A46788D588840711</vt:lpwstr>
  </property>
</Properties>
</file>